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6"/>
  </p:notesMasterIdLst>
  <p:sldIdLst>
    <p:sldId id="256" r:id="rId5"/>
    <p:sldId id="320" r:id="rId6"/>
    <p:sldId id="319" r:id="rId7"/>
    <p:sldId id="317" r:id="rId8"/>
    <p:sldId id="259" r:id="rId9"/>
    <p:sldId id="260" r:id="rId10"/>
    <p:sldId id="257" r:id="rId11"/>
    <p:sldId id="262" r:id="rId12"/>
    <p:sldId id="263" r:id="rId13"/>
    <p:sldId id="278" r:id="rId14"/>
    <p:sldId id="265" r:id="rId15"/>
    <p:sldId id="266" r:id="rId16"/>
    <p:sldId id="329" r:id="rId17"/>
    <p:sldId id="267" r:id="rId18"/>
    <p:sldId id="268" r:id="rId19"/>
    <p:sldId id="279" r:id="rId20"/>
    <p:sldId id="270" r:id="rId21"/>
    <p:sldId id="271" r:id="rId22"/>
    <p:sldId id="272" r:id="rId23"/>
    <p:sldId id="273" r:id="rId24"/>
    <p:sldId id="330" r:id="rId25"/>
    <p:sldId id="274" r:id="rId26"/>
    <p:sldId id="275" r:id="rId27"/>
    <p:sldId id="276" r:id="rId28"/>
    <p:sldId id="277" r:id="rId29"/>
    <p:sldId id="280" r:id="rId30"/>
    <p:sldId id="333" r:id="rId31"/>
    <p:sldId id="290" r:id="rId32"/>
    <p:sldId id="285" r:id="rId33"/>
    <p:sldId id="323" r:id="rId34"/>
    <p:sldId id="288" r:id="rId35"/>
    <p:sldId id="289" r:id="rId36"/>
    <p:sldId id="322" r:id="rId37"/>
    <p:sldId id="292" r:id="rId38"/>
    <p:sldId id="293" r:id="rId39"/>
    <p:sldId id="294" r:id="rId40"/>
    <p:sldId id="295" r:id="rId41"/>
    <p:sldId id="334" r:id="rId42"/>
    <p:sldId id="296" r:id="rId43"/>
    <p:sldId id="297" r:id="rId44"/>
    <p:sldId id="298" r:id="rId45"/>
    <p:sldId id="300" r:id="rId46"/>
    <p:sldId id="301" r:id="rId47"/>
    <p:sldId id="348" r:id="rId48"/>
    <p:sldId id="302" r:id="rId49"/>
    <p:sldId id="304" r:id="rId50"/>
    <p:sldId id="303" r:id="rId51"/>
    <p:sldId id="305" r:id="rId52"/>
    <p:sldId id="306" r:id="rId53"/>
    <p:sldId id="307" r:id="rId54"/>
    <p:sldId id="308" r:id="rId55"/>
    <p:sldId id="310" r:id="rId56"/>
    <p:sldId id="335" r:id="rId57"/>
    <p:sldId id="312" r:id="rId58"/>
    <p:sldId id="313" r:id="rId59"/>
    <p:sldId id="314" r:id="rId60"/>
    <p:sldId id="325" r:id="rId61"/>
    <p:sldId id="315" r:id="rId62"/>
    <p:sldId id="326" r:id="rId63"/>
    <p:sldId id="331" r:id="rId64"/>
    <p:sldId id="327" r:id="rId6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4"/>
    <a:srgbClr val="F4F5F9"/>
    <a:srgbClr val="142E67"/>
    <a:srgbClr val="6B696B"/>
    <a:srgbClr val="DC212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F351D4-B95C-4391-975A-2CE86F68DB2D}" v="1" dt="2023-08-23T15:58:48.368"/>
    <p1510:client id="{9135C8C7-E6F7-2196-4262-145F321E6489}" v="2" dt="2023-08-23T15:40:44.873"/>
    <p1510:client id="{F4E6EA46-0E64-D4B6-E401-606E48B0A1FE}" v="1" dt="2023-08-23T15:54:39.203"/>
    <p1510:client id="{F8D73D7D-B6F1-411F-A19C-F55B4B60C825}" v="1" dt="2023-08-22T19:37:30.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lby Prizer" userId="S::sprizer@fundamentallabor.com::191fe389-de6b-4de8-ac83-59013c412de2" providerId="AD" clId="Web-{F4E6EA46-0E64-D4B6-E401-606E48B0A1FE}"/>
    <pc:docChg chg="modSld">
      <pc:chgData name="Shelby Prizer" userId="S::sprizer@fundamentallabor.com::191fe389-de6b-4de8-ac83-59013c412de2" providerId="AD" clId="Web-{F4E6EA46-0E64-D4B6-E401-606E48B0A1FE}" dt="2023-08-23T15:54:39.203" v="0"/>
      <pc:docMkLst>
        <pc:docMk/>
      </pc:docMkLst>
      <pc:sldChg chg="modSp">
        <pc:chgData name="Shelby Prizer" userId="S::sprizer@fundamentallabor.com::191fe389-de6b-4de8-ac83-59013c412de2" providerId="AD" clId="Web-{F4E6EA46-0E64-D4B6-E401-606E48B0A1FE}" dt="2023-08-23T15:54:39.203" v="0"/>
        <pc:sldMkLst>
          <pc:docMk/>
          <pc:sldMk cId="3867572443" sldId="319"/>
        </pc:sldMkLst>
        <pc:picChg chg="mod">
          <ac:chgData name="Shelby Prizer" userId="S::sprizer@fundamentallabor.com::191fe389-de6b-4de8-ac83-59013c412de2" providerId="AD" clId="Web-{F4E6EA46-0E64-D4B6-E401-606E48B0A1FE}" dt="2023-08-23T15:54:39.203" v="0"/>
          <ac:picMkLst>
            <pc:docMk/>
            <pc:sldMk cId="3867572443" sldId="319"/>
            <ac:picMk id="2" creationId="{00000000-0000-0000-0000-000000000000}"/>
          </ac:picMkLst>
        </pc:picChg>
      </pc:sldChg>
    </pc:docChg>
  </pc:docChgLst>
  <pc:docChgLst>
    <pc:chgData name="Shelby Prizer" userId="S::sprizer@fundamentallabor.com::191fe389-de6b-4de8-ac83-59013c412de2" providerId="AD" clId="Web-{9135C8C7-E6F7-2196-4262-145F321E6489}"/>
    <pc:docChg chg="delSld">
      <pc:chgData name="Shelby Prizer" userId="S::sprizer@fundamentallabor.com::191fe389-de6b-4de8-ac83-59013c412de2" providerId="AD" clId="Web-{9135C8C7-E6F7-2196-4262-145F321E6489}" dt="2023-08-23T15:40:44.873" v="1"/>
      <pc:docMkLst>
        <pc:docMk/>
      </pc:docMkLst>
      <pc:sldChg chg="del">
        <pc:chgData name="Shelby Prizer" userId="S::sprizer@fundamentallabor.com::191fe389-de6b-4de8-ac83-59013c412de2" providerId="AD" clId="Web-{9135C8C7-E6F7-2196-4262-145F321E6489}" dt="2023-08-23T15:40:44.873" v="1"/>
        <pc:sldMkLst>
          <pc:docMk/>
          <pc:sldMk cId="1301637951" sldId="328"/>
        </pc:sldMkLst>
      </pc:sldChg>
      <pc:sldChg chg="del">
        <pc:chgData name="Shelby Prizer" userId="S::sprizer@fundamentallabor.com::191fe389-de6b-4de8-ac83-59013c412de2" providerId="AD" clId="Web-{9135C8C7-E6F7-2196-4262-145F321E6489}" dt="2023-08-23T15:40:33.982" v="0"/>
        <pc:sldMkLst>
          <pc:docMk/>
          <pc:sldMk cId="1847289120" sldId="3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C7E85EB2-BFFD-4B97-BA88-E50C852139E8}" type="datetimeFigureOut">
              <a:rPr lang="en-US" smtClean="0"/>
              <a:t>8/23/2023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3723B865-93F2-4DBD-80F7-B50F97298166}" type="slidenum">
              <a:rPr lang="en-US" smtClean="0"/>
              <a:t>‹#›</a:t>
            </a:fld>
            <a:endParaRPr lang="en-US"/>
          </a:p>
        </p:txBody>
      </p:sp>
    </p:spTree>
    <p:extLst>
      <p:ext uri="{BB962C8B-B14F-4D97-AF65-F5344CB8AC3E}">
        <p14:creationId xmlns:p14="http://schemas.microsoft.com/office/powerpoint/2010/main" val="5292171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1</a:t>
            </a:fld>
            <a:endParaRPr lang="en-US"/>
          </a:p>
        </p:txBody>
      </p:sp>
    </p:spTree>
    <p:extLst>
      <p:ext uri="{BB962C8B-B14F-4D97-AF65-F5344CB8AC3E}">
        <p14:creationId xmlns:p14="http://schemas.microsoft.com/office/powerpoint/2010/main" val="336173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Delete this slide?</a:t>
            </a:r>
          </a:p>
        </p:txBody>
      </p:sp>
      <p:sp>
        <p:nvSpPr>
          <p:cNvPr id="4" name="Slide Number Placeholder 3"/>
          <p:cNvSpPr>
            <a:spLocks noGrp="1"/>
          </p:cNvSpPr>
          <p:nvPr>
            <p:ph type="sldNum" sz="quarter" idx="10"/>
          </p:nvPr>
        </p:nvSpPr>
        <p:spPr/>
        <p:txBody>
          <a:bodyPr/>
          <a:lstStyle/>
          <a:p>
            <a:fld id="{3723B865-93F2-4DBD-80F7-B50F97298166}" type="slidenum">
              <a:rPr lang="en-US" smtClean="0"/>
              <a:t>26</a:t>
            </a:fld>
            <a:endParaRPr lang="en-US"/>
          </a:p>
        </p:txBody>
      </p:sp>
    </p:spTree>
    <p:extLst>
      <p:ext uri="{BB962C8B-B14F-4D97-AF65-F5344CB8AC3E}">
        <p14:creationId xmlns:p14="http://schemas.microsoft.com/office/powerpoint/2010/main" val="233818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28</a:t>
            </a:fld>
            <a:endParaRPr lang="en-US"/>
          </a:p>
        </p:txBody>
      </p:sp>
    </p:spTree>
    <p:extLst>
      <p:ext uri="{BB962C8B-B14F-4D97-AF65-F5344CB8AC3E}">
        <p14:creationId xmlns:p14="http://schemas.microsoft.com/office/powerpoint/2010/main" val="7813174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main goal is to get our drivers (you) paid on time and accurately</a:t>
            </a:r>
          </a:p>
        </p:txBody>
      </p:sp>
      <p:sp>
        <p:nvSpPr>
          <p:cNvPr id="4" name="Slide Number Placeholder 3"/>
          <p:cNvSpPr>
            <a:spLocks noGrp="1"/>
          </p:cNvSpPr>
          <p:nvPr>
            <p:ph type="sldNum" sz="quarter" idx="10"/>
          </p:nvPr>
        </p:nvSpPr>
        <p:spPr/>
        <p:txBody>
          <a:bodyPr/>
          <a:lstStyle/>
          <a:p>
            <a:fld id="{3723B865-93F2-4DBD-80F7-B50F97298166}" type="slidenum">
              <a:rPr lang="en-US" smtClean="0"/>
              <a:t>29</a:t>
            </a:fld>
            <a:endParaRPr lang="en-US"/>
          </a:p>
        </p:txBody>
      </p:sp>
    </p:spTree>
    <p:extLst>
      <p:ext uri="{BB962C8B-B14F-4D97-AF65-F5344CB8AC3E}">
        <p14:creationId xmlns:p14="http://schemas.microsoft.com/office/powerpoint/2010/main" val="3412480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main goal is to get our drivers (you) paid on time and accurately</a:t>
            </a:r>
          </a:p>
        </p:txBody>
      </p:sp>
      <p:sp>
        <p:nvSpPr>
          <p:cNvPr id="4" name="Slide Number Placeholder 3"/>
          <p:cNvSpPr>
            <a:spLocks noGrp="1"/>
          </p:cNvSpPr>
          <p:nvPr>
            <p:ph type="sldNum" sz="quarter" idx="10"/>
          </p:nvPr>
        </p:nvSpPr>
        <p:spPr/>
        <p:txBody>
          <a:bodyPr/>
          <a:lstStyle/>
          <a:p>
            <a:fld id="{3723B865-93F2-4DBD-80F7-B50F97298166}" type="slidenum">
              <a:rPr lang="en-US" smtClean="0"/>
              <a:t>30</a:t>
            </a:fld>
            <a:endParaRPr lang="en-US"/>
          </a:p>
        </p:txBody>
      </p:sp>
    </p:spTree>
    <p:extLst>
      <p:ext uri="{BB962C8B-B14F-4D97-AF65-F5344CB8AC3E}">
        <p14:creationId xmlns:p14="http://schemas.microsoft.com/office/powerpoint/2010/main" val="3516959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a:t>
            </a:r>
            <a:r>
              <a:rPr lang="en-US" baseline="0"/>
              <a:t> about FAQ’s</a:t>
            </a:r>
          </a:p>
          <a:p>
            <a:r>
              <a:rPr lang="en-US" baseline="0"/>
              <a:t>Fill out timesheets with drivers watching</a:t>
            </a:r>
          </a:p>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31</a:t>
            </a:fld>
            <a:endParaRPr lang="en-US"/>
          </a:p>
        </p:txBody>
      </p:sp>
    </p:spTree>
    <p:extLst>
      <p:ext uri="{BB962C8B-B14F-4D97-AF65-F5344CB8AC3E}">
        <p14:creationId xmlns:p14="http://schemas.microsoft.com/office/powerpoint/2010/main" val="34749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38</a:t>
            </a:fld>
            <a:endParaRPr lang="en-US"/>
          </a:p>
        </p:txBody>
      </p:sp>
    </p:spTree>
    <p:extLst>
      <p:ext uri="{BB962C8B-B14F-4D97-AF65-F5344CB8AC3E}">
        <p14:creationId xmlns:p14="http://schemas.microsoft.com/office/powerpoint/2010/main" val="421203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 detail that encourages</a:t>
            </a:r>
            <a:r>
              <a:rPr lang="en-US" baseline="0"/>
              <a:t> them to earn safety recognition</a:t>
            </a:r>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50</a:t>
            </a:fld>
            <a:endParaRPr lang="en-US"/>
          </a:p>
        </p:txBody>
      </p:sp>
    </p:spTree>
    <p:extLst>
      <p:ext uri="{BB962C8B-B14F-4D97-AF65-F5344CB8AC3E}">
        <p14:creationId xmlns:p14="http://schemas.microsoft.com/office/powerpoint/2010/main" val="3901344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51</a:t>
            </a:fld>
            <a:endParaRPr lang="en-US"/>
          </a:p>
        </p:txBody>
      </p:sp>
    </p:spTree>
    <p:extLst>
      <p:ext uri="{BB962C8B-B14F-4D97-AF65-F5344CB8AC3E}">
        <p14:creationId xmlns:p14="http://schemas.microsoft.com/office/powerpoint/2010/main" val="22110590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3B865-93F2-4DBD-80F7-B50F972981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81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23B865-93F2-4DBD-80F7-B50F9729816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3471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Fundamental staff in New Hope is here to keep</a:t>
            </a:r>
            <a:r>
              <a:rPr lang="en-US" baseline="0"/>
              <a:t> you driving safely and to support you on the road!</a:t>
            </a:r>
          </a:p>
          <a:p>
            <a:r>
              <a:rPr lang="en-US" baseline="0"/>
              <a:t>Recruiter to read</a:t>
            </a:r>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2</a:t>
            </a:fld>
            <a:endParaRPr lang="en-US"/>
          </a:p>
        </p:txBody>
      </p:sp>
    </p:spTree>
    <p:extLst>
      <p:ext uri="{BB962C8B-B14F-4D97-AF65-F5344CB8AC3E}">
        <p14:creationId xmlns:p14="http://schemas.microsoft.com/office/powerpoint/2010/main" val="2063719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58</a:t>
            </a:fld>
            <a:endParaRPr lang="en-US"/>
          </a:p>
        </p:txBody>
      </p:sp>
    </p:spTree>
    <p:extLst>
      <p:ext uri="{BB962C8B-B14F-4D97-AF65-F5344CB8AC3E}">
        <p14:creationId xmlns:p14="http://schemas.microsoft.com/office/powerpoint/2010/main" val="35770398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Take out set start date (3)</a:t>
            </a:r>
          </a:p>
          <a:p>
            <a:r>
              <a:rPr lang="en-US"/>
              <a:t>Add</a:t>
            </a:r>
            <a:r>
              <a:rPr lang="en-US" baseline="0"/>
              <a:t> get your first pay check at the end (7)</a:t>
            </a:r>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59</a:t>
            </a:fld>
            <a:endParaRPr lang="en-US"/>
          </a:p>
        </p:txBody>
      </p:sp>
    </p:spTree>
    <p:extLst>
      <p:ext uri="{BB962C8B-B14F-4D97-AF65-F5344CB8AC3E}">
        <p14:creationId xmlns:p14="http://schemas.microsoft.com/office/powerpoint/2010/main" val="2200231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60</a:t>
            </a:fld>
            <a:endParaRPr lang="en-US"/>
          </a:p>
        </p:txBody>
      </p:sp>
    </p:spTree>
    <p:extLst>
      <p:ext uri="{BB962C8B-B14F-4D97-AF65-F5344CB8AC3E}">
        <p14:creationId xmlns:p14="http://schemas.microsoft.com/office/powerpoint/2010/main" val="1327811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Arial" panose="020B0604020202020204" pitchFamily="34" charset="0"/>
                <a:cs typeface="Arial" panose="020B0604020202020204" pitchFamily="34" charset="0"/>
              </a:rPr>
              <a:t>Today, we officially welcome you to the Fundamental family. Our business provides professional, CDL A &amp; B drivers to our customers to drive their trucks. You are a hub in our business. It’s our goal to give you the work that allows you to have time that fits your lifestyle. We hope you like Fundamental as much as our driver, Donnell.</a:t>
            </a:r>
          </a:p>
          <a:p>
            <a:r>
              <a:rPr lang="en-US"/>
              <a:t>The recruiting group has guided you through the application process and now that you are all approved to work your key point of contact is… your driver manager.</a:t>
            </a:r>
          </a:p>
          <a:p>
            <a:r>
              <a:rPr lang="en-US"/>
              <a:t>From</a:t>
            </a:r>
            <a:r>
              <a:rPr lang="en-US" baseline="0"/>
              <a:t> here on in, call your driver manager and he will work with you to get you working!</a:t>
            </a:r>
          </a:p>
          <a:p>
            <a:r>
              <a:rPr lang="en-US" baseline="0"/>
              <a:t>But if you think of any friends who may be looking to change jobs or for work please give me a call and we can get you a referral bonus. </a:t>
            </a:r>
            <a:endParaRPr lang="en-US"/>
          </a:p>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3</a:t>
            </a:fld>
            <a:endParaRPr lang="en-US"/>
          </a:p>
        </p:txBody>
      </p:sp>
    </p:spTree>
    <p:extLst>
      <p:ext uri="{BB962C8B-B14F-4D97-AF65-F5344CB8AC3E}">
        <p14:creationId xmlns:p14="http://schemas.microsoft.com/office/powerpoint/2010/main" val="596691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4</a:t>
            </a:fld>
            <a:endParaRPr lang="en-US"/>
          </a:p>
        </p:txBody>
      </p:sp>
    </p:spTree>
    <p:extLst>
      <p:ext uri="{BB962C8B-B14F-4D97-AF65-F5344CB8AC3E}">
        <p14:creationId xmlns:p14="http://schemas.microsoft.com/office/powerpoint/2010/main" val="1819377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Driver Manager to read</a:t>
            </a:r>
          </a:p>
        </p:txBody>
      </p:sp>
      <p:sp>
        <p:nvSpPr>
          <p:cNvPr id="4" name="Slide Number Placeholder 3"/>
          <p:cNvSpPr>
            <a:spLocks noGrp="1"/>
          </p:cNvSpPr>
          <p:nvPr>
            <p:ph type="sldNum" sz="quarter" idx="10"/>
          </p:nvPr>
        </p:nvSpPr>
        <p:spPr/>
        <p:txBody>
          <a:bodyPr/>
          <a:lstStyle/>
          <a:p>
            <a:fld id="{3723B865-93F2-4DBD-80F7-B50F97298166}" type="slidenum">
              <a:rPr lang="en-US" smtClean="0"/>
              <a:t>5</a:t>
            </a:fld>
            <a:endParaRPr lang="en-US"/>
          </a:p>
        </p:txBody>
      </p:sp>
    </p:spTree>
    <p:extLst>
      <p:ext uri="{BB962C8B-B14F-4D97-AF65-F5344CB8AC3E}">
        <p14:creationId xmlns:p14="http://schemas.microsoft.com/office/powerpoint/2010/main" val="2387169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Driver Manager to read</a:t>
            </a:r>
          </a:p>
        </p:txBody>
      </p:sp>
      <p:sp>
        <p:nvSpPr>
          <p:cNvPr id="4" name="Slide Number Placeholder 3"/>
          <p:cNvSpPr>
            <a:spLocks noGrp="1"/>
          </p:cNvSpPr>
          <p:nvPr>
            <p:ph type="sldNum" sz="quarter" idx="10"/>
          </p:nvPr>
        </p:nvSpPr>
        <p:spPr/>
        <p:txBody>
          <a:bodyPr/>
          <a:lstStyle/>
          <a:p>
            <a:fld id="{3723B865-93F2-4DBD-80F7-B50F97298166}" type="slidenum">
              <a:rPr lang="en-US" smtClean="0"/>
              <a:t>6</a:t>
            </a:fld>
            <a:endParaRPr lang="en-US"/>
          </a:p>
        </p:txBody>
      </p:sp>
    </p:spTree>
    <p:extLst>
      <p:ext uri="{BB962C8B-B14F-4D97-AF65-F5344CB8AC3E}">
        <p14:creationId xmlns:p14="http://schemas.microsoft.com/office/powerpoint/2010/main" val="782305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a:t>
            </a:r>
            <a:r>
              <a:rPr lang="en-US" baseline="0"/>
              <a:t> to Veronica</a:t>
            </a:r>
            <a:endParaRPr lang="en-US"/>
          </a:p>
        </p:txBody>
      </p:sp>
      <p:sp>
        <p:nvSpPr>
          <p:cNvPr id="4" name="Slide Number Placeholder 3"/>
          <p:cNvSpPr>
            <a:spLocks noGrp="1"/>
          </p:cNvSpPr>
          <p:nvPr>
            <p:ph type="sldNum" sz="quarter" idx="10"/>
          </p:nvPr>
        </p:nvSpPr>
        <p:spPr/>
        <p:txBody>
          <a:bodyPr/>
          <a:lstStyle/>
          <a:p>
            <a:fld id="{3723B865-93F2-4DBD-80F7-B50F97298166}" type="slidenum">
              <a:rPr lang="en-US" smtClean="0"/>
              <a:t>7</a:t>
            </a:fld>
            <a:endParaRPr lang="en-US"/>
          </a:p>
        </p:txBody>
      </p:sp>
    </p:spTree>
    <p:extLst>
      <p:ext uri="{BB962C8B-B14F-4D97-AF65-F5344CB8AC3E}">
        <p14:creationId xmlns:p14="http://schemas.microsoft.com/office/powerpoint/2010/main" val="3273076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is TMS?</a:t>
            </a:r>
          </a:p>
        </p:txBody>
      </p:sp>
      <p:sp>
        <p:nvSpPr>
          <p:cNvPr id="4" name="Slide Number Placeholder 3"/>
          <p:cNvSpPr>
            <a:spLocks noGrp="1"/>
          </p:cNvSpPr>
          <p:nvPr>
            <p:ph type="sldNum" sz="quarter" idx="10"/>
          </p:nvPr>
        </p:nvSpPr>
        <p:spPr/>
        <p:txBody>
          <a:bodyPr/>
          <a:lstStyle/>
          <a:p>
            <a:fld id="{3723B865-93F2-4DBD-80F7-B50F97298166}" type="slidenum">
              <a:rPr lang="en-US" smtClean="0"/>
              <a:t>14</a:t>
            </a:fld>
            <a:endParaRPr lang="en-US"/>
          </a:p>
        </p:txBody>
      </p:sp>
    </p:spTree>
    <p:extLst>
      <p:ext uri="{BB962C8B-B14F-4D97-AF65-F5344CB8AC3E}">
        <p14:creationId xmlns:p14="http://schemas.microsoft.com/office/powerpoint/2010/main" val="41873923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the surcharge to the customer? Or do we pay travel time?</a:t>
            </a:r>
          </a:p>
        </p:txBody>
      </p:sp>
      <p:sp>
        <p:nvSpPr>
          <p:cNvPr id="4" name="Slide Number Placeholder 3"/>
          <p:cNvSpPr>
            <a:spLocks noGrp="1"/>
          </p:cNvSpPr>
          <p:nvPr>
            <p:ph type="sldNum" sz="quarter" idx="10"/>
          </p:nvPr>
        </p:nvSpPr>
        <p:spPr/>
        <p:txBody>
          <a:bodyPr/>
          <a:lstStyle/>
          <a:p>
            <a:fld id="{3723B865-93F2-4DBD-80F7-B50F97298166}" type="slidenum">
              <a:rPr lang="en-US" smtClean="0"/>
              <a:t>17</a:t>
            </a:fld>
            <a:endParaRPr lang="en-US"/>
          </a:p>
        </p:txBody>
      </p:sp>
    </p:spTree>
    <p:extLst>
      <p:ext uri="{BB962C8B-B14F-4D97-AF65-F5344CB8AC3E}">
        <p14:creationId xmlns:p14="http://schemas.microsoft.com/office/powerpoint/2010/main" val="133414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157973-D432-4A69-A684-884BE8D3CB90}"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905406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157973-D432-4A69-A684-884BE8D3CB90}"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22969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157973-D432-4A69-A684-884BE8D3CB90}"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043875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157973-D432-4A69-A684-884BE8D3CB90}"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5973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C157973-D432-4A69-A684-884BE8D3CB90}" type="datetimeFigureOut">
              <a:rPr lang="en-US" smtClean="0"/>
              <a:t>8/23/2023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157777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157973-D432-4A69-A684-884BE8D3CB90}"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577504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157973-D432-4A69-A684-884BE8D3CB90}" type="datetimeFigureOut">
              <a:rPr lang="en-US" smtClean="0"/>
              <a:t>8/23/2023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882831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157973-D432-4A69-A684-884BE8D3CB90}" type="datetimeFigureOut">
              <a:rPr lang="en-US" smtClean="0"/>
              <a:t>8/23/2023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3865363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157973-D432-4A69-A684-884BE8D3CB90}" type="datetimeFigureOut">
              <a:rPr lang="en-US" smtClean="0"/>
              <a:t>8/23/2023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34934315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57973-D432-4A69-A684-884BE8D3CB90}"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394979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C157973-D432-4A69-A684-884BE8D3CB90}" type="datetimeFigureOut">
              <a:rPr lang="en-US" smtClean="0"/>
              <a:t>8/23/2023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5FCFEE-9AAA-4818-A69E-87D09378FAD0}" type="slidenum">
              <a:rPr lang="en-US" smtClean="0"/>
              <a:t>‹#›</a:t>
            </a:fld>
            <a:endParaRPr lang="en-US"/>
          </a:p>
        </p:txBody>
      </p:sp>
    </p:spTree>
    <p:extLst>
      <p:ext uri="{BB962C8B-B14F-4D97-AF65-F5344CB8AC3E}">
        <p14:creationId xmlns:p14="http://schemas.microsoft.com/office/powerpoint/2010/main" val="2379068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157973-D432-4A69-A684-884BE8D3CB90}" type="datetimeFigureOut">
              <a:rPr lang="en-US" smtClean="0"/>
              <a:t>8/23/2023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CFEE-9AAA-4818-A69E-87D09378FAD0}" type="slidenum">
              <a:rPr lang="en-US" smtClean="0"/>
              <a:t>‹#›</a:t>
            </a:fld>
            <a:endParaRPr lang="en-US"/>
          </a:p>
        </p:txBody>
      </p:sp>
    </p:spTree>
    <p:extLst>
      <p:ext uri="{BB962C8B-B14F-4D97-AF65-F5344CB8AC3E}">
        <p14:creationId xmlns:p14="http://schemas.microsoft.com/office/powerpoint/2010/main" val="3030145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hyperlink" Target="mailto:timesheets@fundamentallabo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hyperlink" Target="mailto:bszarko@fundamentallabor.co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FLS-Accounting@fundamentallabo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4.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29.emf"/><Relationship Id="rId5" Type="http://schemas.openxmlformats.org/officeDocument/2006/relationships/image" Target="../media/image28.png"/><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e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image" Target="../media/image35.png"/></Relationships>
</file>

<file path=ppt/slides/_rels/slide54.xml.rels><?xml version="1.0" encoding="UTF-8" standalone="yes"?>
<Relationships xmlns="http://schemas.openxmlformats.org/package/2006/relationships"><Relationship Id="rId3" Type="http://schemas.openxmlformats.org/officeDocument/2006/relationships/hyperlink" Target="http://www.ihaenroll.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5.xml.rels><?xml version="1.0" encoding="UTF-8" standalone="yes"?>
<Relationships xmlns="http://schemas.openxmlformats.org/package/2006/relationships"><Relationship Id="rId3" Type="http://schemas.openxmlformats.org/officeDocument/2006/relationships/hyperlink" Target="http://www.atbs.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6.xml.rels><?xml version="1.0" encoding="UTF-8" standalone="yes"?>
<Relationships xmlns="http://schemas.openxmlformats.org/package/2006/relationships"><Relationship Id="rId3" Type="http://schemas.openxmlformats.org/officeDocument/2006/relationships/hyperlink" Target="mailto:riskmanagement@fundamentallabor.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58.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png"/><Relationship Id="rId4" Type="http://schemas.openxmlformats.org/officeDocument/2006/relationships/image" Target="../media/image42.jpeg"/><Relationship Id="rId9" Type="http://schemas.openxmlformats.org/officeDocument/2006/relationships/image" Target="../media/image46.jpe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mailto:dispatch@fundamentallabor.com" TargetMode="External"/><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hyperlink" Target="mailto:dispatch@fundamentallabor.com"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 y="0"/>
            <a:ext cx="12192000" cy="122790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5138569"/>
            <a:ext cx="12191999" cy="1146982"/>
          </a:xfrm>
          <a:prstGeom prst="rect">
            <a:avLst/>
          </a:prstGeom>
          <a:solidFill>
            <a:srgbClr val="D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172888"/>
            <a:ext cx="12192001" cy="1078343"/>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141" y="145685"/>
            <a:ext cx="6945708" cy="936538"/>
          </a:xfrm>
          <a:prstGeom prst="rect">
            <a:avLst/>
          </a:prstGeom>
        </p:spPr>
      </p:pic>
      <p:sp>
        <p:nvSpPr>
          <p:cNvPr id="2" name="Title 1"/>
          <p:cNvSpPr>
            <a:spLocks noGrp="1"/>
          </p:cNvSpPr>
          <p:nvPr>
            <p:ph type="ctrTitle"/>
          </p:nvPr>
        </p:nvSpPr>
        <p:spPr>
          <a:xfrm>
            <a:off x="1523995" y="5280986"/>
            <a:ext cx="9144000" cy="862149"/>
          </a:xfrm>
        </p:spPr>
        <p:txBody>
          <a:bodyPr>
            <a:noAutofit/>
          </a:bodyPr>
          <a:lstStyle/>
          <a:p>
            <a:r>
              <a:rPr lang="en-US" sz="5400" b="1">
                <a:solidFill>
                  <a:schemeClr val="bg1"/>
                </a:solidFill>
                <a:latin typeface="Arial" panose="020B0604020202020204" pitchFamily="34" charset="0"/>
                <a:cs typeface="Arial" panose="020B0604020202020204" pitchFamily="34" charset="0"/>
              </a:rPr>
              <a:t>New Driver Orientation</a:t>
            </a:r>
          </a:p>
        </p:txBody>
      </p:sp>
    </p:spTree>
    <p:extLst>
      <p:ext uri="{BB962C8B-B14F-4D97-AF65-F5344CB8AC3E}">
        <p14:creationId xmlns:p14="http://schemas.microsoft.com/office/powerpoint/2010/main" val="87442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4" name="Rectangle 3"/>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Keys to Your Success: Scheduling</a:t>
            </a:r>
          </a:p>
        </p:txBody>
      </p:sp>
      <p:cxnSp>
        <p:nvCxnSpPr>
          <p:cNvPr id="6" name="Straight Connector 5"/>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851262" y="3922655"/>
            <a:ext cx="10515600" cy="165688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buBlip>
                <a:blip r:embed="rId3"/>
              </a:buBlip>
            </a:pPr>
            <a:r>
              <a:rPr lang="en-US" sz="2400">
                <a:latin typeface="Arial" panose="020B0604020202020204" pitchFamily="34" charset="0"/>
                <a:cs typeface="Arial" panose="020B0604020202020204" pitchFamily="34" charset="0"/>
              </a:rPr>
              <a:t>The above is an example of a drivers availability schedule in our driver management software program (Avionte).</a:t>
            </a:r>
          </a:p>
          <a:p>
            <a:pPr algn="just">
              <a:buFont typeface="Arial" panose="020B0604020202020204" pitchFamily="34" charset="0"/>
              <a:buBlip>
                <a:blip r:embed="rId3"/>
              </a:buBlip>
            </a:pPr>
            <a:r>
              <a:rPr lang="en-US" sz="2400">
                <a:latin typeface="Arial" panose="020B0604020202020204" pitchFamily="34" charset="0"/>
                <a:cs typeface="Arial" panose="020B0604020202020204" pitchFamily="34" charset="0"/>
              </a:rPr>
              <a:t>Your Driver Manager will reference this calendar view to determine individual drivers daily availability and to schedule work assignments.</a:t>
            </a:r>
          </a:p>
        </p:txBody>
      </p:sp>
      <p:grpSp>
        <p:nvGrpSpPr>
          <p:cNvPr id="12" name="Group 11"/>
          <p:cNvGrpSpPr/>
          <p:nvPr/>
        </p:nvGrpSpPr>
        <p:grpSpPr>
          <a:xfrm>
            <a:off x="1033143" y="2113935"/>
            <a:ext cx="10125715" cy="1154454"/>
            <a:chOff x="120584" y="2471248"/>
            <a:chExt cx="7141453" cy="814212"/>
          </a:xfrm>
        </p:grpSpPr>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20584" y="2648386"/>
              <a:ext cx="7141453" cy="637074"/>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20584" y="2471248"/>
              <a:ext cx="7141453" cy="176260"/>
            </a:xfrm>
            <a:prstGeom prst="rect">
              <a:avLst/>
            </a:prstGeom>
          </p:spPr>
        </p:pic>
      </p:grpSp>
    </p:spTree>
    <p:extLst>
      <p:ext uri="{BB962C8B-B14F-4D97-AF65-F5344CB8AC3E}">
        <p14:creationId xmlns:p14="http://schemas.microsoft.com/office/powerpoint/2010/main" val="1916965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2" y="1773375"/>
            <a:ext cx="10515600" cy="4351338"/>
          </a:xfrm>
        </p:spPr>
        <p:txBody>
          <a:bodyPr>
            <a:normAutofit/>
          </a:bodyPr>
          <a:lstStyle/>
          <a:p>
            <a:pPr marL="0" indent="0" algn="just">
              <a:buNone/>
            </a:pPr>
            <a:r>
              <a:rPr lang="en-US" sz="2400" b="1">
                <a:latin typeface="Arial" panose="020B0604020202020204" pitchFamily="34" charset="0"/>
                <a:cs typeface="Arial" panose="020B0604020202020204" pitchFamily="34" charset="0"/>
              </a:rPr>
              <a:t>What to do if you are sick, going to be late, or need to book off an assignment:</a:t>
            </a:r>
          </a:p>
          <a:p>
            <a:pPr marL="0" indent="0">
              <a:buNone/>
            </a:pPr>
            <a:endParaRPr lang="en-US" sz="1200">
              <a:latin typeface="Arial" panose="020B0604020202020204" pitchFamily="34" charset="0"/>
              <a:cs typeface="Arial" panose="020B0604020202020204" pitchFamily="34" charset="0"/>
            </a:endParaRPr>
          </a:p>
          <a:p>
            <a:pPr lvl="1" algn="just">
              <a:buBlip>
                <a:blip r:embed="rId2"/>
              </a:buBlip>
            </a:pPr>
            <a:r>
              <a:rPr lang="en-US">
                <a:latin typeface="Arial" panose="020B0604020202020204" pitchFamily="34" charset="0"/>
                <a:cs typeface="Arial" panose="020B0604020202020204" pitchFamily="34" charset="0"/>
              </a:rPr>
              <a:t>Call your Driver Manager or the on call Driver Manager before the start of your assignment; the more notice the better. That gives your Driver Manager time to let the customer know and try to fill the assignment with another driver.</a:t>
            </a:r>
          </a:p>
          <a:p>
            <a:pPr lvl="1" algn="just">
              <a:buBlip>
                <a:blip r:embed="rId2"/>
              </a:buBlip>
            </a:pPr>
            <a:r>
              <a:rPr lang="en-US">
                <a:latin typeface="Arial" panose="020B0604020202020204" pitchFamily="34" charset="0"/>
                <a:cs typeface="Arial" panose="020B0604020202020204" pitchFamily="34" charset="0"/>
              </a:rPr>
              <a:t>Please do not call the customer to call off of any assignment. </a:t>
            </a:r>
          </a:p>
          <a:p>
            <a:pPr lvl="1" algn="just">
              <a:buBlip>
                <a:blip r:embed="rId2"/>
              </a:buBlip>
            </a:pPr>
            <a:r>
              <a:rPr lang="en-US">
                <a:latin typeface="Arial" panose="020B0604020202020204" pitchFamily="34" charset="0"/>
                <a:cs typeface="Arial" panose="020B0604020202020204" pitchFamily="34" charset="0"/>
              </a:rPr>
              <a:t>Call your Driver Manager, who will take care of calling the customer for you.</a:t>
            </a:r>
          </a:p>
          <a:p>
            <a:pPr lvl="1" algn="just">
              <a:buBlip>
                <a:blip r:embed="rId2"/>
              </a:buBlip>
            </a:pPr>
            <a:r>
              <a:rPr lang="en-US">
                <a:latin typeface="Arial" panose="020B0604020202020204" pitchFamily="34" charset="0"/>
                <a:cs typeface="Arial" panose="020B0604020202020204" pitchFamily="34" charset="0"/>
              </a:rPr>
              <a:t>Remember you can call 24/7: 877-357-7776 extension 2.</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345517" y="40036"/>
            <a:ext cx="1152708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Keys to Your Success: Communicating Changes</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12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3" y="1943191"/>
            <a:ext cx="10515600" cy="4290617"/>
          </a:xfrm>
        </p:spPr>
        <p:txBody>
          <a:bodyPr>
            <a:normAutofit/>
          </a:bodyPr>
          <a:lstStyle/>
          <a:p>
            <a:pPr marL="0" indent="0" algn="just">
              <a:buNone/>
            </a:pPr>
            <a:r>
              <a:rPr lang="en-US" sz="2400" b="1">
                <a:latin typeface="Arial" panose="020B0604020202020204" pitchFamily="34" charset="0"/>
                <a:cs typeface="Arial" panose="020B0604020202020204" pitchFamily="34" charset="0"/>
              </a:rPr>
              <a:t>How to make more money:</a:t>
            </a:r>
          </a:p>
          <a:p>
            <a:pPr marL="0" indent="0" algn="just">
              <a:buNone/>
            </a:pPr>
            <a:endParaRPr lang="en-US" sz="1200" b="1">
              <a:latin typeface="Arial" panose="020B0604020202020204" pitchFamily="34" charset="0"/>
              <a:cs typeface="Arial" panose="020B0604020202020204" pitchFamily="34" charset="0"/>
            </a:endParaRPr>
          </a:p>
          <a:p>
            <a:pPr algn="just">
              <a:buBlip>
                <a:blip r:embed="rId2"/>
              </a:buBlip>
            </a:pPr>
            <a:r>
              <a:rPr lang="en-US" sz="2400">
                <a:latin typeface="Arial" panose="020B0604020202020204" pitchFamily="34" charset="0"/>
                <a:cs typeface="Arial" panose="020B0604020202020204" pitchFamily="34" charset="0"/>
              </a:rPr>
              <a:t>Be flexible, say yes to new customers and different start times. This will ensure you work as much as you want.  </a:t>
            </a:r>
          </a:p>
          <a:p>
            <a:pPr algn="just">
              <a:buBlip>
                <a:blip r:embed="rId2"/>
              </a:buBlip>
            </a:pPr>
            <a:r>
              <a:rPr lang="en-US" sz="2400">
                <a:latin typeface="Arial" panose="020B0604020202020204" pitchFamily="34" charset="0"/>
                <a:cs typeface="Arial" panose="020B0604020202020204" pitchFamily="34" charset="0"/>
              </a:rPr>
              <a:t>Customers typically request drivers they know. Working with a diverse set of customers opens up more opportunities to earn. </a:t>
            </a:r>
          </a:p>
          <a:p>
            <a:pPr algn="just">
              <a:buBlip>
                <a:blip r:embed="rId2"/>
              </a:buBlip>
            </a:pPr>
            <a:r>
              <a:rPr lang="en-US" sz="2400">
                <a:latin typeface="Arial" panose="020B0604020202020204" pitchFamily="34" charset="0"/>
                <a:cs typeface="Arial" panose="020B0604020202020204" pitchFamily="34" charset="0"/>
              </a:rPr>
              <a:t>Call in your availability. </a:t>
            </a:r>
          </a:p>
          <a:p>
            <a:pPr algn="just">
              <a:buBlip>
                <a:blip r:embed="rId2"/>
              </a:buBlip>
            </a:pPr>
            <a:r>
              <a:rPr lang="en-US" sz="2400">
                <a:latin typeface="Arial" panose="020B0604020202020204" pitchFamily="34" charset="0"/>
                <a:cs typeface="Arial" panose="020B0604020202020204" pitchFamily="34" charset="0"/>
              </a:rPr>
              <a:t>Provide great customer service.</a:t>
            </a:r>
          </a:p>
          <a:p>
            <a:pPr algn="just">
              <a:buBlip>
                <a:blip r:embed="rId2"/>
              </a:buBlip>
            </a:pPr>
            <a:r>
              <a:rPr lang="en-US" sz="2400">
                <a:latin typeface="Arial" panose="020B0604020202020204" pitchFamily="34" charset="0"/>
                <a:cs typeface="Arial" panose="020B0604020202020204" pitchFamily="34" charset="0"/>
              </a:rPr>
              <a:t>Communicate with the customer and your Driver Manager.</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Keys to Your Success: </a:t>
            </a:r>
          </a:p>
          <a:p>
            <a:pPr algn="ctr"/>
            <a:r>
              <a:rPr lang="en-US" b="1">
                <a:solidFill>
                  <a:schemeClr val="bg1"/>
                </a:solidFill>
                <a:latin typeface="Arial" panose="020B0604020202020204" pitchFamily="34" charset="0"/>
                <a:cs typeface="Arial" panose="020B0604020202020204" pitchFamily="34" charset="0"/>
              </a:rPr>
              <a:t>Control Your Work and Pay</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50443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3" y="1943191"/>
            <a:ext cx="10515600" cy="4290617"/>
          </a:xfrm>
        </p:spPr>
        <p:txBody>
          <a:bodyPr>
            <a:normAutofit/>
          </a:bodyPr>
          <a:lstStyle/>
          <a:p>
            <a:pPr marL="0" indent="0" algn="just">
              <a:buNone/>
            </a:pPr>
            <a:r>
              <a:rPr lang="en-US" sz="2400" b="1">
                <a:latin typeface="Arial" panose="020B0604020202020204" pitchFamily="34" charset="0"/>
                <a:cs typeface="Arial" panose="020B0604020202020204" pitchFamily="34" charset="0"/>
              </a:rPr>
              <a:t>How to build your experience:</a:t>
            </a:r>
          </a:p>
          <a:p>
            <a:pPr marL="0" indent="0" algn="just">
              <a:buNone/>
            </a:pPr>
            <a:endParaRPr lang="en-US" sz="1200" b="1">
              <a:latin typeface="Arial" panose="020B0604020202020204" pitchFamily="34" charset="0"/>
              <a:cs typeface="Arial" panose="020B0604020202020204" pitchFamily="34" charset="0"/>
            </a:endParaRPr>
          </a:p>
          <a:p>
            <a:pPr algn="just">
              <a:buBlip>
                <a:blip r:embed="rId2"/>
              </a:buBlip>
            </a:pPr>
            <a:r>
              <a:rPr lang="en-US" sz="2400">
                <a:latin typeface="Arial" panose="020B0604020202020204" pitchFamily="34" charset="0"/>
                <a:cs typeface="Arial" panose="020B0604020202020204" pitchFamily="34" charset="0"/>
              </a:rPr>
              <a:t>Try new customers to learn additional skills. This will build your driving resume for the future.</a:t>
            </a:r>
          </a:p>
          <a:p>
            <a:pPr lvl="1" algn="just">
              <a:buBlip>
                <a:blip r:embed="rId2"/>
              </a:buBlip>
            </a:pPr>
            <a:r>
              <a:rPr lang="en-US" sz="2000">
                <a:latin typeface="Arial" panose="020B0604020202020204" pitchFamily="34" charset="0"/>
                <a:cs typeface="Arial" panose="020B0604020202020204" pitchFamily="34" charset="0"/>
              </a:rPr>
              <a:t>Drive and learn new equipment</a:t>
            </a:r>
          </a:p>
          <a:p>
            <a:pPr lvl="1" algn="just">
              <a:buBlip>
                <a:blip r:embed="rId2"/>
              </a:buBlip>
            </a:pPr>
            <a:r>
              <a:rPr lang="en-US" sz="2000">
                <a:latin typeface="Arial" panose="020B0604020202020204" pitchFamily="34" charset="0"/>
                <a:cs typeface="Arial" panose="020B0604020202020204" pitchFamily="34" charset="0"/>
              </a:rPr>
              <a:t>Handle, deliver, and pickup a variety of freight</a:t>
            </a:r>
          </a:p>
          <a:p>
            <a:pPr lvl="1" algn="just">
              <a:buBlip>
                <a:blip r:embed="rId2"/>
              </a:buBlip>
            </a:pPr>
            <a:r>
              <a:rPr lang="en-US" sz="2000">
                <a:latin typeface="Arial" panose="020B0604020202020204" pitchFamily="34" charset="0"/>
                <a:cs typeface="Arial" panose="020B0604020202020204" pitchFamily="34" charset="0"/>
              </a:rPr>
              <a:t>Learn new routes in cities and areas you are unfamiliar with</a:t>
            </a:r>
          </a:p>
          <a:p>
            <a:pPr algn="just">
              <a:buBlip>
                <a:blip r:embed="rId2"/>
              </a:buBlip>
            </a:pPr>
            <a:r>
              <a:rPr lang="en-US" sz="2400">
                <a:latin typeface="Arial" panose="020B0604020202020204" pitchFamily="34" charset="0"/>
                <a:cs typeface="Arial" panose="020B0604020202020204" pitchFamily="34" charset="0"/>
              </a:rPr>
              <a:t>Take advantage of our online training.</a:t>
            </a:r>
          </a:p>
          <a:p>
            <a:pPr algn="just">
              <a:buBlip>
                <a:blip r:embed="rId2"/>
              </a:buBlip>
            </a:pPr>
            <a:r>
              <a:rPr lang="en-US" sz="2400">
                <a:latin typeface="Arial" panose="020B0604020202020204" pitchFamily="34" charset="0"/>
                <a:cs typeface="Arial" panose="020B0604020202020204" pitchFamily="34" charset="0"/>
              </a:rPr>
              <a:t>Obtain hazmat endorsement or TWIC card.</a:t>
            </a:r>
          </a:p>
          <a:p>
            <a:pPr marL="0" indent="0" algn="just">
              <a:buNone/>
            </a:pPr>
            <a:endParaRPr lang="en-US" sz="2400">
              <a:latin typeface="Arial" panose="020B0604020202020204" pitchFamily="34" charset="0"/>
              <a:cs typeface="Arial" panose="020B0604020202020204" pitchFamily="34" charset="0"/>
            </a:endParaRP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Keys to Your Success: </a:t>
            </a:r>
          </a:p>
          <a:p>
            <a:pPr algn="ctr"/>
            <a:r>
              <a:rPr lang="en-US" b="1">
                <a:solidFill>
                  <a:schemeClr val="bg1"/>
                </a:solidFill>
                <a:latin typeface="Arial" panose="020B0604020202020204" pitchFamily="34" charset="0"/>
                <a:cs typeface="Arial" panose="020B0604020202020204" pitchFamily="34" charset="0"/>
              </a:rPr>
              <a:t>Enhancing Your Skills</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938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2" y="1950606"/>
            <a:ext cx="10515600" cy="3170035"/>
          </a:xfrm>
        </p:spPr>
        <p:txBody>
          <a:bodyPr>
            <a:normAutofit/>
          </a:bodyPr>
          <a:lstStyle/>
          <a:p>
            <a:pPr algn="just">
              <a:buBlip>
                <a:blip r:embed="rId3"/>
              </a:buBlip>
            </a:pPr>
            <a:r>
              <a:rPr lang="en-US" sz="2400">
                <a:latin typeface="Arial" panose="020B0604020202020204" pitchFamily="34" charset="0"/>
                <a:cs typeface="Arial" panose="020B0604020202020204" pitchFamily="34" charset="0"/>
              </a:rPr>
              <a:t>Your Driver Manager will match you with work daily for the following day.  Monday dispatch will be completed on Fridays each week.</a:t>
            </a:r>
          </a:p>
          <a:p>
            <a:pPr algn="just">
              <a:buBlip>
                <a:blip r:embed="rId3"/>
              </a:buBlip>
            </a:pPr>
            <a:r>
              <a:rPr lang="en-US" sz="2400">
                <a:latin typeface="Arial" panose="020B0604020202020204" pitchFamily="34" charset="0"/>
                <a:cs typeface="Arial" panose="020B0604020202020204" pitchFamily="34" charset="0"/>
              </a:rPr>
              <a:t>Orders from our customers are matched to the drivers skills and the timing requirements of the drivers that have reported as available.</a:t>
            </a:r>
          </a:p>
          <a:p>
            <a:pPr algn="just">
              <a:buBlip>
                <a:blip r:embed="rId3"/>
              </a:buBlip>
            </a:pPr>
            <a:r>
              <a:rPr lang="en-US" sz="2400">
                <a:latin typeface="Arial" panose="020B0604020202020204" pitchFamily="34" charset="0"/>
                <a:cs typeface="Arial" panose="020B0604020202020204" pitchFamily="34" charset="0"/>
              </a:rPr>
              <a:t>You are free to accept or refuse any assignment offer.</a:t>
            </a:r>
          </a:p>
          <a:p>
            <a:pPr algn="just">
              <a:buBlip>
                <a:blip r:embed="rId3"/>
              </a:buBlip>
            </a:pPr>
            <a:r>
              <a:rPr lang="en-US" sz="2400">
                <a:latin typeface="Arial" panose="020B0604020202020204" pitchFamily="34" charset="0"/>
                <a:cs typeface="Arial" panose="020B0604020202020204" pitchFamily="34" charset="0"/>
              </a:rPr>
              <a:t>If you accept, your Driver Manager will provide you the client’s information for the assignment and will place you as assigned to the client’s run in our Trucking Management Software (TMS).</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Daily Dispatch: The Basics</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5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2" y="1624034"/>
            <a:ext cx="10515600" cy="4351338"/>
          </a:xfrm>
        </p:spPr>
        <p:txBody>
          <a:bodyPr>
            <a:noAutofit/>
          </a:bodyPr>
          <a:lstStyle/>
          <a:p>
            <a:pPr marL="0" indent="0" algn="just">
              <a:buNone/>
            </a:pPr>
            <a:r>
              <a:rPr lang="en-US" sz="2400">
                <a:latin typeface="Arial" panose="020B0604020202020204" pitchFamily="34" charset="0"/>
                <a:cs typeface="Arial" panose="020B0604020202020204" pitchFamily="34" charset="0"/>
              </a:rPr>
              <a:t>You will then receive an auto generated Driver Start Sheet via email. The Driver Start Sheet will have all the information from the client that you need for your assignment the next day, including the following:</a:t>
            </a:r>
          </a:p>
          <a:p>
            <a:pPr marL="0" indent="0" algn="just">
              <a:buNone/>
            </a:pPr>
            <a:endParaRPr lang="en-US" sz="1200">
              <a:latin typeface="Arial" panose="020B0604020202020204" pitchFamily="34" charset="0"/>
              <a:cs typeface="Arial" panose="020B0604020202020204" pitchFamily="34" charset="0"/>
            </a:endParaRPr>
          </a:p>
          <a:p>
            <a:pPr lvl="1" algn="just">
              <a:buBlip>
                <a:blip r:embed="rId2"/>
              </a:buBlip>
            </a:pPr>
            <a:r>
              <a:rPr lang="en-US">
                <a:latin typeface="Arial" panose="020B0604020202020204" pitchFamily="34" charset="0"/>
                <a:cs typeface="Arial" panose="020B0604020202020204" pitchFamily="34" charset="0"/>
              </a:rPr>
              <a:t>Customer name, address and phone number</a:t>
            </a:r>
          </a:p>
          <a:p>
            <a:pPr lvl="1" algn="just">
              <a:buBlip>
                <a:blip r:embed="rId2"/>
              </a:buBlip>
            </a:pPr>
            <a:r>
              <a:rPr lang="en-US">
                <a:latin typeface="Arial" panose="020B0604020202020204" pitchFamily="34" charset="0"/>
                <a:cs typeface="Arial" panose="020B0604020202020204" pitchFamily="34" charset="0"/>
              </a:rPr>
              <a:t>The name of the person you report to</a:t>
            </a:r>
          </a:p>
          <a:p>
            <a:pPr lvl="1" algn="just">
              <a:buBlip>
                <a:blip r:embed="rId2"/>
              </a:buBlip>
            </a:pPr>
            <a:r>
              <a:rPr lang="en-US">
                <a:latin typeface="Arial" panose="020B0604020202020204" pitchFamily="34" charset="0"/>
                <a:cs typeface="Arial" panose="020B0604020202020204" pitchFamily="34" charset="0"/>
              </a:rPr>
              <a:t>If reporting blind, key and paperwork location will be provided</a:t>
            </a:r>
          </a:p>
          <a:p>
            <a:pPr lvl="1" algn="just">
              <a:buBlip>
                <a:blip r:embed="rId2"/>
              </a:buBlip>
            </a:pPr>
            <a:r>
              <a:rPr lang="en-US">
                <a:latin typeface="Arial" panose="020B0604020202020204" pitchFamily="34" charset="0"/>
                <a:cs typeface="Arial" panose="020B0604020202020204" pitchFamily="34" charset="0"/>
              </a:rPr>
              <a:t>Start time</a:t>
            </a:r>
          </a:p>
          <a:p>
            <a:pPr lvl="1" algn="just">
              <a:buBlip>
                <a:blip r:embed="rId2"/>
              </a:buBlip>
            </a:pPr>
            <a:r>
              <a:rPr lang="en-US">
                <a:latin typeface="Arial" panose="020B0604020202020204" pitchFamily="34" charset="0"/>
                <a:cs typeface="Arial" panose="020B0604020202020204" pitchFamily="34" charset="0"/>
              </a:rPr>
              <a:t>Equipment type, and type of freight</a:t>
            </a:r>
          </a:p>
          <a:p>
            <a:pPr lvl="1" algn="just">
              <a:buBlip>
                <a:blip r:embed="rId2"/>
              </a:buBlip>
            </a:pPr>
            <a:r>
              <a:rPr lang="en-US">
                <a:latin typeface="Arial" panose="020B0604020202020204" pitchFamily="34" charset="0"/>
                <a:cs typeface="Arial" panose="020B0604020202020204" pitchFamily="34" charset="0"/>
              </a:rPr>
              <a:t>Locations of deliveries and pickups</a:t>
            </a:r>
          </a:p>
          <a:p>
            <a:pPr lvl="1" algn="just">
              <a:buBlip>
                <a:blip r:embed="rId2"/>
              </a:buBlip>
            </a:pPr>
            <a:r>
              <a:rPr lang="en-US">
                <a:latin typeface="Arial" panose="020B0604020202020204" pitchFamily="34" charset="0"/>
                <a:cs typeface="Arial" panose="020B0604020202020204" pitchFamily="34" charset="0"/>
              </a:rPr>
              <a:t>Specific customer requirements and paperwork requirements</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Daily Dispatch: The Details</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898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Daily Dispatch: Start Sheet</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139553" y="3620799"/>
            <a:ext cx="1421296" cy="17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40690" y="2042504"/>
            <a:ext cx="2638934" cy="4014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2"/>
          <p:cNvSpPr txBox="1">
            <a:spLocks/>
          </p:cNvSpPr>
          <p:nvPr/>
        </p:nvSpPr>
        <p:spPr>
          <a:xfrm>
            <a:off x="6678398" y="2188567"/>
            <a:ext cx="5206910" cy="143223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00000"/>
              </a:lnSpc>
              <a:buFont typeface="Arial" panose="020B0604020202020204" pitchFamily="34" charset="0"/>
              <a:buBlip>
                <a:blip r:embed="rId3"/>
              </a:buBlip>
            </a:pPr>
            <a:r>
              <a:rPr lang="en-US" sz="2000">
                <a:latin typeface="Arial" panose="020B0604020202020204" pitchFamily="34" charset="0"/>
                <a:cs typeface="Arial" panose="020B0604020202020204" pitchFamily="34" charset="0"/>
              </a:rPr>
              <a:t>To the left is a sample of the auto generated start sheet that you will receive by email when you accept an assignment</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59348" y="1504745"/>
            <a:ext cx="5588290" cy="5069750"/>
          </a:xfrm>
          <a:prstGeom prst="rect">
            <a:avLst/>
          </a:prstGeom>
        </p:spPr>
      </p:pic>
      <p:sp>
        <p:nvSpPr>
          <p:cNvPr id="11" name="Rectangle 10"/>
          <p:cNvSpPr/>
          <p:nvPr/>
        </p:nvSpPr>
        <p:spPr>
          <a:xfrm>
            <a:off x="759348" y="1504746"/>
            <a:ext cx="1962587" cy="3240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52084" y="3274828"/>
            <a:ext cx="786809" cy="159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020186" y="3239156"/>
            <a:ext cx="786808" cy="230832"/>
          </a:xfrm>
          <a:prstGeom prst="rect">
            <a:avLst/>
          </a:prstGeom>
          <a:noFill/>
        </p:spPr>
        <p:txBody>
          <a:bodyPr wrap="square" rtlCol="0">
            <a:spAutoFit/>
          </a:bodyPr>
          <a:lstStyle/>
          <a:p>
            <a:r>
              <a:rPr lang="en-US" sz="900"/>
              <a:t>Your Name</a:t>
            </a:r>
          </a:p>
        </p:txBody>
      </p:sp>
    </p:spTree>
    <p:extLst>
      <p:ext uri="{BB962C8B-B14F-4D97-AF65-F5344CB8AC3E}">
        <p14:creationId xmlns:p14="http://schemas.microsoft.com/office/powerpoint/2010/main" val="1795928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2214159"/>
            <a:ext cx="10515600" cy="2096584"/>
          </a:xfrm>
        </p:spPr>
        <p:txBody>
          <a:bodyPr>
            <a:normAutofit/>
          </a:bodyPr>
          <a:lstStyle/>
          <a:p>
            <a:pPr algn="just">
              <a:buBlip>
                <a:blip r:embed="rId3"/>
              </a:buBlip>
            </a:pPr>
            <a:r>
              <a:rPr lang="en-US" sz="2400">
                <a:latin typeface="Arial" panose="020B0604020202020204" pitchFamily="34" charset="0"/>
                <a:cs typeface="Arial" panose="020B0604020202020204" pitchFamily="34" charset="0"/>
              </a:rPr>
              <a:t>The surcharge will apply when a customer is located more than 30 miles from your home using the shortest route from Google Maps.</a:t>
            </a:r>
          </a:p>
          <a:p>
            <a:pPr algn="just">
              <a:buBlip>
                <a:blip r:embed="rId3"/>
              </a:buBlip>
            </a:pPr>
            <a:r>
              <a:rPr lang="en-US" sz="2400">
                <a:latin typeface="Arial" panose="020B0604020202020204" pitchFamily="34" charset="0"/>
                <a:cs typeface="Arial" panose="020B0604020202020204" pitchFamily="34" charset="0"/>
              </a:rPr>
              <a:t>Your Driver Manager will add a surcharge to your assignment to help you pay for the additional time needed to get to the customers location in certain circumstances.</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Daily Dispatch: </a:t>
            </a:r>
          </a:p>
          <a:p>
            <a:pPr algn="ctr"/>
            <a:r>
              <a:rPr lang="en-US" b="1">
                <a:solidFill>
                  <a:schemeClr val="bg1"/>
                </a:solidFill>
                <a:latin typeface="Arial" panose="020B0604020202020204" pitchFamily="34" charset="0"/>
                <a:cs typeface="Arial" panose="020B0604020202020204" pitchFamily="34" charset="0"/>
              </a:rPr>
              <a:t>Travel or Commute Surcharge</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6809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4377" y="1457039"/>
            <a:ext cx="10709368" cy="4685328"/>
          </a:xfrm>
        </p:spPr>
        <p:txBody>
          <a:bodyPr>
            <a:noAutofit/>
          </a:bodyPr>
          <a:lstStyle/>
          <a:p>
            <a:pPr marL="0" indent="0" algn="just">
              <a:buNone/>
            </a:pPr>
            <a:r>
              <a:rPr lang="en-US" sz="2400">
                <a:latin typeface="Arial" panose="020B0604020202020204" pitchFamily="34" charset="0"/>
                <a:cs typeface="Arial" panose="020B0604020202020204" pitchFamily="34" charset="0"/>
              </a:rPr>
              <a:t>We suggest that you dress in a manner that is safe and professional.</a:t>
            </a:r>
          </a:p>
          <a:p>
            <a:pPr marL="0" indent="0" algn="just">
              <a:buNone/>
            </a:pPr>
            <a:endParaRPr lang="en-US" sz="1100">
              <a:latin typeface="Arial" panose="020B0604020202020204" pitchFamily="34" charset="0"/>
              <a:cs typeface="Arial" panose="020B0604020202020204" pitchFamily="34" charset="0"/>
            </a:endParaRPr>
          </a:p>
          <a:p>
            <a:pPr lvl="1" algn="just">
              <a:spcAft>
                <a:spcPts val="1200"/>
              </a:spcAft>
              <a:buBlip>
                <a:blip r:embed="rId2"/>
              </a:buBlip>
            </a:pPr>
            <a:r>
              <a:rPr lang="en-US">
                <a:latin typeface="Arial" panose="020B0604020202020204" pitchFamily="34" charset="0"/>
                <a:cs typeface="Arial" panose="020B0604020202020204" pitchFamily="34" charset="0"/>
              </a:rPr>
              <a:t>We suggest the following:</a:t>
            </a:r>
          </a:p>
          <a:p>
            <a:pPr lvl="2" algn="just">
              <a:buBlip>
                <a:blip r:embed="rId2"/>
              </a:buBlip>
            </a:pPr>
            <a:r>
              <a:rPr lang="en-US">
                <a:latin typeface="Arial" panose="020B0604020202020204" pitchFamily="34" charset="0"/>
                <a:cs typeface="Arial" panose="020B0604020202020204" pitchFamily="34" charset="0"/>
              </a:rPr>
              <a:t>Long pants to protect your legs</a:t>
            </a:r>
          </a:p>
          <a:p>
            <a:pPr lvl="2" algn="just">
              <a:buBlip>
                <a:blip r:embed="rId2"/>
              </a:buBlip>
            </a:pPr>
            <a:r>
              <a:rPr lang="en-US">
                <a:latin typeface="Arial" panose="020B0604020202020204" pitchFamily="34" charset="0"/>
                <a:cs typeface="Arial" panose="020B0604020202020204" pitchFamily="34" charset="0"/>
              </a:rPr>
              <a:t>Work boots to protect your feet; consider steel toe work boots</a:t>
            </a:r>
          </a:p>
          <a:p>
            <a:pPr lvl="2" algn="just">
              <a:buBlip>
                <a:blip r:embed="rId2"/>
              </a:buBlip>
            </a:pPr>
            <a:r>
              <a:rPr lang="en-US">
                <a:latin typeface="Arial" panose="020B0604020202020204" pitchFamily="34" charset="0"/>
                <a:cs typeface="Arial" panose="020B0604020202020204" pitchFamily="34" charset="0"/>
              </a:rPr>
              <a:t>Tee shirt or polo </a:t>
            </a:r>
          </a:p>
          <a:p>
            <a:pPr lvl="2" algn="just">
              <a:buBlip>
                <a:blip r:embed="rId2"/>
              </a:buBlip>
            </a:pPr>
            <a:r>
              <a:rPr lang="en-US">
                <a:latin typeface="Arial" panose="020B0604020202020204" pitchFamily="34" charset="0"/>
                <a:cs typeface="Arial" panose="020B0604020202020204" pitchFamily="34" charset="0"/>
              </a:rPr>
              <a:t>Jacket in the winter months or if working in a reefer trailer</a:t>
            </a:r>
          </a:p>
          <a:p>
            <a:pPr lvl="2" algn="just">
              <a:buBlip>
                <a:blip r:embed="rId2"/>
              </a:buBlip>
            </a:pPr>
            <a:r>
              <a:rPr lang="en-US">
                <a:latin typeface="Arial" panose="020B0604020202020204" pitchFamily="34" charset="0"/>
                <a:cs typeface="Arial" panose="020B0604020202020204" pitchFamily="34" charset="0"/>
              </a:rPr>
              <a:t>Rain gear to keep you dry</a:t>
            </a:r>
          </a:p>
          <a:p>
            <a:pPr lvl="2" algn="just">
              <a:buBlip>
                <a:blip r:embed="rId2"/>
              </a:buBlip>
            </a:pPr>
            <a:r>
              <a:rPr lang="en-US">
                <a:latin typeface="Arial" panose="020B0604020202020204" pitchFamily="34" charset="0"/>
                <a:cs typeface="Arial" panose="020B0604020202020204" pitchFamily="34" charset="0"/>
              </a:rPr>
              <a:t>Eye protection and gloves</a:t>
            </a:r>
          </a:p>
          <a:p>
            <a:pPr marL="914400" lvl="2" indent="0" algn="just">
              <a:buNone/>
            </a:pPr>
            <a:endParaRPr lang="en-US" sz="1100">
              <a:latin typeface="Arial" panose="020B0604020202020204" pitchFamily="34" charset="0"/>
              <a:cs typeface="Arial" panose="020B0604020202020204" pitchFamily="34" charset="0"/>
            </a:endParaRPr>
          </a:p>
          <a:p>
            <a:pPr lvl="1" algn="just">
              <a:buBlip>
                <a:blip r:embed="rId2"/>
              </a:buBlip>
            </a:pPr>
            <a:r>
              <a:rPr lang="en-US">
                <a:latin typeface="Arial" panose="020B0604020202020204" pitchFamily="34" charset="0"/>
                <a:cs typeface="Arial" panose="020B0604020202020204" pitchFamily="34" charset="0"/>
              </a:rPr>
              <a:t>Please note that some of our customer prohibit shorts. In the summer months please ask your Driver Manager if shorts are acceptable.</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Daily Dispatch: Look the Part</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4427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1882470"/>
            <a:ext cx="10515600" cy="4351338"/>
          </a:xfrm>
        </p:spPr>
        <p:txBody>
          <a:bodyPr>
            <a:normAutofit/>
          </a:bodyPr>
          <a:lstStyle/>
          <a:p>
            <a:pPr algn="just">
              <a:buBlip>
                <a:blip r:embed="rId2"/>
              </a:buBlip>
            </a:pPr>
            <a:r>
              <a:rPr lang="en-US" sz="2400">
                <a:latin typeface="Arial" panose="020B0604020202020204" pitchFamily="34" charset="0"/>
                <a:cs typeface="Arial" panose="020B0604020202020204" pitchFamily="34" charset="0"/>
              </a:rPr>
              <a:t>Park your vehicle, enter the customers location, introduce yourself, and ask to speak to the report to person on your Driver Start Sheet.</a:t>
            </a:r>
          </a:p>
          <a:p>
            <a:pPr algn="just">
              <a:buBlip>
                <a:blip r:embed="rId2"/>
              </a:buBlip>
            </a:pPr>
            <a:r>
              <a:rPr lang="en-US" sz="2400">
                <a:latin typeface="Arial" panose="020B0604020202020204" pitchFamily="34" charset="0"/>
                <a:cs typeface="Arial" panose="020B0604020202020204" pitchFamily="34" charset="0"/>
              </a:rPr>
              <a:t>If you are reporting “blind,” your Driver Manager will have given you instructions about how to get your paperwork, keys, and truck assignment.</a:t>
            </a:r>
          </a:p>
          <a:p>
            <a:pPr algn="just">
              <a:buBlip>
                <a:blip r:embed="rId2"/>
              </a:buBlip>
            </a:pPr>
            <a:r>
              <a:rPr lang="en-US" sz="2400">
                <a:latin typeface="Arial" panose="020B0604020202020204" pitchFamily="34" charset="0"/>
                <a:cs typeface="Arial" panose="020B0604020202020204" pitchFamily="34" charset="0"/>
              </a:rPr>
              <a:t>If asked, email the report to person your previous 7 days record of duty status (RODS) from your Motive App (formerly </a:t>
            </a:r>
            <a:r>
              <a:rPr lang="en-US" sz="2400" err="1">
                <a:latin typeface="Arial" panose="020B0604020202020204" pitchFamily="34" charset="0"/>
                <a:cs typeface="Arial" panose="020B0604020202020204" pitchFamily="34" charset="0"/>
              </a:rPr>
              <a:t>KeepTruckin</a:t>
            </a:r>
            <a:r>
              <a:rPr lang="en-US" sz="2400">
                <a:latin typeface="Arial" panose="020B0604020202020204" pitchFamily="34" charset="0"/>
                <a:cs typeface="Arial" panose="020B0604020202020204" pitchFamily="34" charset="0"/>
              </a:rPr>
              <a:t>).</a:t>
            </a:r>
          </a:p>
          <a:p>
            <a:pPr algn="just">
              <a:buBlip>
                <a:blip r:embed="rId2"/>
              </a:buBlip>
            </a:pPr>
            <a:r>
              <a:rPr lang="en-US" sz="2400">
                <a:latin typeface="Arial" panose="020B0604020202020204" pitchFamily="34" charset="0"/>
                <a:cs typeface="Arial" panose="020B0604020202020204" pitchFamily="34" charset="0"/>
              </a:rPr>
              <a:t>The report to contact will go over the days work with you and give you your paperwork, keys, and truck assignment.</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9" name="Rectangle 8"/>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Day with the Customer: Arrival</a:t>
            </a:r>
          </a:p>
        </p:txBody>
      </p:sp>
      <p:cxnSp>
        <p:nvCxnSpPr>
          <p:cNvPr id="11" name="Straight Connector 10"/>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5764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073349" y="1377673"/>
            <a:ext cx="7674972" cy="5284381"/>
          </a:xfrm>
        </p:spPr>
        <p:txBody>
          <a:bodyPr>
            <a:normAutofit fontScale="92500" lnSpcReduction="10000"/>
          </a:bodyPr>
          <a:lstStyle/>
          <a:p>
            <a:pPr marL="0" indent="0" algn="just">
              <a:spcAft>
                <a:spcPts val="800"/>
              </a:spcAft>
              <a:buNone/>
            </a:pPr>
            <a:r>
              <a:rPr lang="en-US" sz="1800" b="1">
                <a:latin typeface="Arial" panose="020B0604020202020204" pitchFamily="34" charset="0"/>
                <a:cs typeface="Arial" panose="020B0604020202020204" pitchFamily="34" charset="0"/>
              </a:rPr>
              <a:t>Welcome to the Fundamental Family</a:t>
            </a:r>
          </a:p>
          <a:p>
            <a:pPr lvl="1" algn="just">
              <a:buBlip>
                <a:blip r:embed="rId3"/>
              </a:buBlip>
            </a:pPr>
            <a:r>
              <a:rPr lang="en-US" sz="1600">
                <a:solidFill>
                  <a:prstClr val="black"/>
                </a:solidFill>
                <a:latin typeface="Arial" panose="020B0604020202020204" pitchFamily="34" charset="0"/>
                <a:cs typeface="Arial" panose="020B0604020202020204" pitchFamily="34" charset="0"/>
              </a:rPr>
              <a:t>Fundamental Promise to Drivers</a:t>
            </a:r>
          </a:p>
          <a:p>
            <a:pPr lvl="1" algn="just">
              <a:buBlip>
                <a:blip r:embed="rId3"/>
              </a:buBlip>
            </a:pPr>
            <a:r>
              <a:rPr lang="en-US" sz="1600">
                <a:solidFill>
                  <a:prstClr val="black"/>
                </a:solidFill>
                <a:latin typeface="Arial" panose="020B0604020202020204" pitchFamily="34" charset="0"/>
                <a:cs typeface="Arial" panose="020B0604020202020204" pitchFamily="34" charset="0"/>
              </a:rPr>
              <a:t>Why We Make Promises to Drivers</a:t>
            </a:r>
          </a:p>
          <a:p>
            <a:pPr marL="0" indent="0" algn="just">
              <a:spcAft>
                <a:spcPts val="800"/>
              </a:spcAft>
              <a:buNone/>
            </a:pPr>
            <a:r>
              <a:rPr lang="en-US" sz="1800" b="1">
                <a:latin typeface="Arial" panose="020B0604020202020204" pitchFamily="34" charset="0"/>
                <a:cs typeface="Arial" panose="020B0604020202020204" pitchFamily="34" charset="0"/>
              </a:rPr>
              <a:t>Driver Management</a:t>
            </a:r>
            <a:endParaRPr lang="en-US" sz="1800">
              <a:latin typeface="Arial" panose="020B0604020202020204" pitchFamily="34" charset="0"/>
              <a:cs typeface="Arial" panose="020B0604020202020204" pitchFamily="34" charset="0"/>
            </a:endParaRPr>
          </a:p>
          <a:p>
            <a:pPr lvl="1" algn="just">
              <a:buBlip>
                <a:blip r:embed="rId3"/>
              </a:buBlip>
            </a:pPr>
            <a:r>
              <a:rPr lang="en-US" sz="1600">
                <a:latin typeface="Arial" panose="020B0604020202020204" pitchFamily="34" charset="0"/>
                <a:cs typeface="Arial" panose="020B0604020202020204" pitchFamily="34" charset="0"/>
              </a:rPr>
              <a:t>Contact Information</a:t>
            </a:r>
          </a:p>
          <a:p>
            <a:pPr lvl="1" algn="just">
              <a:buBlip>
                <a:blip r:embed="rId3"/>
              </a:buBlip>
            </a:pPr>
            <a:r>
              <a:rPr lang="en-US" sz="1600">
                <a:latin typeface="Arial" panose="020B0604020202020204" pitchFamily="34" charset="0"/>
                <a:cs typeface="Arial" panose="020B0604020202020204" pitchFamily="34" charset="0"/>
              </a:rPr>
              <a:t>Keys to Your Success</a:t>
            </a:r>
          </a:p>
          <a:p>
            <a:pPr lvl="1" algn="just">
              <a:buBlip>
                <a:blip r:embed="rId3"/>
              </a:buBlip>
            </a:pPr>
            <a:r>
              <a:rPr lang="en-US" sz="1600">
                <a:latin typeface="Arial" panose="020B0604020202020204" pitchFamily="34" charset="0"/>
                <a:cs typeface="Arial" panose="020B0604020202020204" pitchFamily="34" charset="0"/>
              </a:rPr>
              <a:t>Daily Dispatch</a:t>
            </a:r>
          </a:p>
          <a:p>
            <a:pPr lvl="1" algn="just">
              <a:buBlip>
                <a:blip r:embed="rId3"/>
              </a:buBlip>
            </a:pPr>
            <a:r>
              <a:rPr lang="en-US" sz="1600">
                <a:latin typeface="Arial" panose="020B0604020202020204" pitchFamily="34" charset="0"/>
                <a:cs typeface="Arial" panose="020B0604020202020204" pitchFamily="34" charset="0"/>
              </a:rPr>
              <a:t>Day with Customer</a:t>
            </a:r>
          </a:p>
          <a:p>
            <a:pPr lvl="1" algn="just">
              <a:buBlip>
                <a:blip r:embed="rId3"/>
              </a:buBlip>
            </a:pPr>
            <a:r>
              <a:rPr lang="en-US" sz="1600">
                <a:latin typeface="Arial" panose="020B0604020202020204" pitchFamily="34" charset="0"/>
                <a:cs typeface="Arial" panose="020B0604020202020204" pitchFamily="34" charset="0"/>
              </a:rPr>
              <a:t>Potential Challenges and Resolutions</a:t>
            </a:r>
          </a:p>
          <a:p>
            <a:pPr lvl="1" algn="just">
              <a:buBlip>
                <a:blip r:embed="rId3"/>
              </a:buBlip>
            </a:pPr>
            <a:r>
              <a:rPr lang="en-US" sz="1600">
                <a:latin typeface="Arial" panose="020B0604020202020204" pitchFamily="34" charset="0"/>
                <a:cs typeface="Arial" panose="020B0604020202020204" pitchFamily="34" charset="0"/>
              </a:rPr>
              <a:t>Wrap Up</a:t>
            </a:r>
          </a:p>
          <a:p>
            <a:pPr marL="0" indent="0" algn="just">
              <a:spcAft>
                <a:spcPts val="800"/>
              </a:spcAft>
              <a:buNone/>
            </a:pPr>
            <a:r>
              <a:rPr lang="en-US" sz="1800" b="1">
                <a:latin typeface="Arial" panose="020B0604020202020204" pitchFamily="34" charset="0"/>
                <a:cs typeface="Arial" panose="020B0604020202020204" pitchFamily="34" charset="0"/>
              </a:rPr>
              <a:t>Accounting</a:t>
            </a:r>
          </a:p>
          <a:p>
            <a:pPr lvl="1" algn="just">
              <a:buBlip>
                <a:blip r:embed="rId3"/>
              </a:buBlip>
            </a:pPr>
            <a:r>
              <a:rPr lang="en-US" sz="1600">
                <a:latin typeface="Arial" panose="020B0604020202020204" pitchFamily="34" charset="0"/>
                <a:cs typeface="Arial" panose="020B0604020202020204" pitchFamily="34" charset="0"/>
              </a:rPr>
              <a:t>How to Get Paid</a:t>
            </a:r>
          </a:p>
          <a:p>
            <a:pPr marL="0" indent="0" algn="just">
              <a:spcAft>
                <a:spcPts val="800"/>
              </a:spcAft>
              <a:buNone/>
            </a:pPr>
            <a:r>
              <a:rPr lang="en-US" sz="1800" b="1">
                <a:latin typeface="Arial" panose="020B0604020202020204" pitchFamily="34" charset="0"/>
                <a:cs typeface="Arial" panose="020B0604020202020204" pitchFamily="34" charset="0"/>
              </a:rPr>
              <a:t>Risk Management </a:t>
            </a:r>
          </a:p>
          <a:p>
            <a:pPr lvl="1">
              <a:buBlip>
                <a:blip r:embed="rId3"/>
              </a:buBlip>
            </a:pPr>
            <a:r>
              <a:rPr lang="en-US" sz="1600">
                <a:latin typeface="Arial" panose="020B0604020202020204" pitchFamily="34" charset="0"/>
                <a:cs typeface="Arial" panose="020B0604020202020204" pitchFamily="34" charset="0"/>
              </a:rPr>
              <a:t>Approval to Work</a:t>
            </a:r>
          </a:p>
          <a:p>
            <a:pPr lvl="1">
              <a:buBlip>
                <a:blip r:embed="rId3"/>
              </a:buBlip>
            </a:pPr>
            <a:r>
              <a:rPr lang="en-US" sz="1600">
                <a:latin typeface="Arial" panose="020B0604020202020204" pitchFamily="34" charset="0"/>
                <a:cs typeface="Arial" panose="020B0604020202020204" pitchFamily="34" charset="0"/>
              </a:rPr>
              <a:t>Maintenance</a:t>
            </a:r>
          </a:p>
          <a:p>
            <a:pPr lvl="1" algn="just">
              <a:buBlip>
                <a:blip r:embed="rId3"/>
              </a:buBlip>
            </a:pPr>
            <a:r>
              <a:rPr lang="en-US" sz="1600">
                <a:latin typeface="Arial" panose="020B0604020202020204" pitchFamily="34" charset="0"/>
                <a:cs typeface="Arial" panose="020B0604020202020204" pitchFamily="34" charset="0"/>
              </a:rPr>
              <a:t>Safety</a:t>
            </a:r>
          </a:p>
          <a:p>
            <a:pPr lvl="1" algn="just">
              <a:buBlip>
                <a:blip r:embed="rId3"/>
              </a:buBlip>
            </a:pPr>
            <a:r>
              <a:rPr lang="en-US" sz="1600">
                <a:latin typeface="Arial" panose="020B0604020202020204" pitchFamily="34" charset="0"/>
                <a:cs typeface="Arial" panose="020B0604020202020204" pitchFamily="34" charset="0"/>
              </a:rPr>
              <a:t>Human Resources – Benefits</a:t>
            </a:r>
          </a:p>
          <a:p>
            <a:pPr marL="0" indent="0" algn="just">
              <a:buNone/>
            </a:pPr>
            <a:r>
              <a:rPr lang="en-US" sz="1800" b="1">
                <a:latin typeface="Arial" panose="020B0604020202020204" pitchFamily="34" charset="0"/>
                <a:cs typeface="Arial" panose="020B0604020202020204" pitchFamily="34" charset="0"/>
              </a:rPr>
              <a:t>Q &amp; A</a:t>
            </a:r>
          </a:p>
        </p:txBody>
      </p:sp>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Agenda</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1"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Tree>
    <p:extLst>
      <p:ext uri="{BB962C8B-B14F-4D97-AF65-F5344CB8AC3E}">
        <p14:creationId xmlns:p14="http://schemas.microsoft.com/office/powerpoint/2010/main" val="31125665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Day with the Customer: Pre-Trip</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51261" y="1882470"/>
            <a:ext cx="10515600" cy="4351338"/>
          </a:xfrm>
        </p:spPr>
        <p:txBody>
          <a:bodyPr>
            <a:normAutofit/>
          </a:bodyPr>
          <a:lstStyle/>
          <a:p>
            <a:pPr algn="just">
              <a:buBlip>
                <a:blip r:embed="rId3"/>
              </a:buBlip>
            </a:pPr>
            <a:r>
              <a:rPr lang="en-US" sz="2400">
                <a:latin typeface="Arial" panose="020B0604020202020204" pitchFamily="34" charset="0"/>
                <a:cs typeface="Arial" panose="020B0604020202020204" pitchFamily="34" charset="0"/>
              </a:rPr>
              <a:t>Locate your truck and trailer and complete a pre-trip inspection.</a:t>
            </a:r>
          </a:p>
          <a:p>
            <a:pPr algn="just">
              <a:buBlip>
                <a:blip r:embed="rId3"/>
              </a:buBlip>
            </a:pPr>
            <a:r>
              <a:rPr lang="en-US" sz="2400">
                <a:latin typeface="Arial" panose="020B0604020202020204" pitchFamily="34" charset="0"/>
                <a:cs typeface="Arial" panose="020B0604020202020204" pitchFamily="34" charset="0"/>
              </a:rPr>
              <a:t>A pre-trip inspection is a Federal Motor Carrier Safety Administration (FMCSA) requirements.</a:t>
            </a:r>
          </a:p>
          <a:p>
            <a:pPr algn="just">
              <a:buBlip>
                <a:blip r:embed="rId3"/>
              </a:buBlip>
            </a:pPr>
            <a:r>
              <a:rPr lang="en-US" sz="2400">
                <a:latin typeface="Arial" panose="020B0604020202020204" pitchFamily="34" charset="0"/>
                <a:cs typeface="Arial" panose="020B0604020202020204" pitchFamily="34" charset="0"/>
              </a:rPr>
              <a:t>If you discover safety issues bring them to the attention of the report to contact and also call your Driver Manager for instructions.</a:t>
            </a:r>
          </a:p>
          <a:p>
            <a:pPr algn="just">
              <a:buBlip>
                <a:blip r:embed="rId3"/>
              </a:buBlip>
            </a:pPr>
            <a:r>
              <a:rPr lang="en-US" sz="2400">
                <a:latin typeface="Arial" panose="020B0604020202020204" pitchFamily="34" charset="0"/>
                <a:cs typeface="Arial" panose="020B0604020202020204" pitchFamily="34" charset="0"/>
              </a:rPr>
              <a:t>Your Driver Manager will work with the customer to address the issues and get you on the road.</a:t>
            </a:r>
          </a:p>
        </p:txBody>
      </p:sp>
    </p:spTree>
    <p:extLst>
      <p:ext uri="{BB962C8B-B14F-4D97-AF65-F5344CB8AC3E}">
        <p14:creationId xmlns:p14="http://schemas.microsoft.com/office/powerpoint/2010/main" val="3489243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Day with the Customer: Throughout Day</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51261" y="1882470"/>
            <a:ext cx="10515600" cy="4351338"/>
          </a:xfrm>
        </p:spPr>
        <p:txBody>
          <a:bodyPr>
            <a:normAutofit/>
          </a:bodyPr>
          <a:lstStyle/>
          <a:p>
            <a:pPr algn="just">
              <a:buBlip>
                <a:blip r:embed="rId3"/>
              </a:buBlip>
            </a:pPr>
            <a:r>
              <a:rPr lang="en-US" sz="2400">
                <a:latin typeface="Arial" panose="020B0604020202020204" pitchFamily="34" charset="0"/>
                <a:cs typeface="Arial" panose="020B0604020202020204" pitchFamily="34" charset="0"/>
              </a:rPr>
              <a:t>After every delivery and pickup is complete, the customer would like you to call the report to contact and let them know you have completed the stop.</a:t>
            </a:r>
          </a:p>
          <a:p>
            <a:pPr algn="just">
              <a:buBlip>
                <a:blip r:embed="rId3"/>
              </a:buBlip>
            </a:pPr>
            <a:r>
              <a:rPr lang="en-US" sz="2400">
                <a:latin typeface="Arial" panose="020B0604020202020204" pitchFamily="34" charset="0"/>
                <a:cs typeface="Arial" panose="020B0604020202020204" pitchFamily="34" charset="0"/>
              </a:rPr>
              <a:t>If you are delayed by the receiver or shipper, or in traffic, the customer would like you to call the report to contact and advise them of the delay.</a:t>
            </a:r>
          </a:p>
        </p:txBody>
      </p:sp>
    </p:spTree>
    <p:extLst>
      <p:ext uri="{BB962C8B-B14F-4D97-AF65-F5344CB8AC3E}">
        <p14:creationId xmlns:p14="http://schemas.microsoft.com/office/powerpoint/2010/main" val="18604584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Your Day with the Customer: </a:t>
            </a:r>
          </a:p>
          <a:p>
            <a:pPr algn="ctr"/>
            <a:r>
              <a:rPr lang="en-US" b="1">
                <a:solidFill>
                  <a:schemeClr val="bg1"/>
                </a:solidFill>
                <a:latin typeface="Arial" panose="020B0604020202020204" pitchFamily="34" charset="0"/>
                <a:cs typeface="Arial" panose="020B0604020202020204" pitchFamily="34" charset="0"/>
              </a:rPr>
              <a:t>End of Day</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851261" y="1882470"/>
            <a:ext cx="10515600" cy="4351338"/>
          </a:xfrm>
        </p:spPr>
        <p:txBody>
          <a:bodyPr>
            <a:normAutofit/>
          </a:bodyPr>
          <a:lstStyle/>
          <a:p>
            <a:pPr marL="457200" indent="-457200" algn="just">
              <a:buFont typeface="+mj-lt"/>
              <a:buAutoNum type="arabicPeriod"/>
            </a:pPr>
            <a:r>
              <a:rPr lang="en-US" sz="2400">
                <a:latin typeface="Arial" panose="020B0604020202020204" pitchFamily="34" charset="0"/>
                <a:cs typeface="Arial" panose="020B0604020202020204" pitchFamily="34" charset="0"/>
              </a:rPr>
              <a:t>Upon return to the customer, ask the report to contact where to park the trailer and tractor</a:t>
            </a:r>
          </a:p>
          <a:p>
            <a:pPr marL="457200" indent="-457200" algn="just">
              <a:buFont typeface="+mj-lt"/>
              <a:buAutoNum type="arabicPeriod"/>
            </a:pPr>
            <a:r>
              <a:rPr lang="en-US" sz="2400">
                <a:latin typeface="Arial" panose="020B0604020202020204" pitchFamily="34" charset="0"/>
                <a:cs typeface="Arial" panose="020B0604020202020204" pitchFamily="34" charset="0"/>
              </a:rPr>
              <a:t>Perform a post trip inspection and report and safety issues to the report to contact; this is a FMCSA requirement</a:t>
            </a:r>
          </a:p>
          <a:p>
            <a:pPr marL="457200" indent="-457200" algn="just">
              <a:buFont typeface="+mj-lt"/>
              <a:buAutoNum type="arabicPeriod"/>
            </a:pPr>
            <a:r>
              <a:rPr lang="en-US" sz="2400">
                <a:latin typeface="Arial" panose="020B0604020202020204" pitchFamily="34" charset="0"/>
                <a:cs typeface="Arial" panose="020B0604020202020204" pitchFamily="34" charset="0"/>
              </a:rPr>
              <a:t>Turn in all completed paperwork</a:t>
            </a:r>
          </a:p>
          <a:p>
            <a:pPr marL="457200" indent="-457200" algn="just">
              <a:buFont typeface="+mj-lt"/>
              <a:buAutoNum type="arabicPeriod"/>
            </a:pPr>
            <a:r>
              <a:rPr lang="en-US" sz="2400">
                <a:latin typeface="Arial" panose="020B0604020202020204" pitchFamily="34" charset="0"/>
                <a:cs typeface="Arial" panose="020B0604020202020204" pitchFamily="34" charset="0"/>
              </a:rPr>
              <a:t>Turn in keys</a:t>
            </a:r>
          </a:p>
          <a:p>
            <a:pPr marL="457200" indent="-457200" algn="just">
              <a:buFont typeface="+mj-lt"/>
              <a:buAutoNum type="arabicPeriod"/>
            </a:pPr>
            <a:r>
              <a:rPr lang="en-US" sz="2400">
                <a:latin typeface="Arial" panose="020B0604020202020204" pitchFamily="34" charset="0"/>
                <a:cs typeface="Arial" panose="020B0604020202020204" pitchFamily="34" charset="0"/>
              </a:rPr>
              <a:t>Before leaving, present the report to contact with your completed time sheet and ask him / her to sign off on your hours</a:t>
            </a:r>
          </a:p>
          <a:p>
            <a:pPr marL="457200" indent="-457200" algn="just">
              <a:buFont typeface="+mj-lt"/>
              <a:buAutoNum type="arabicPeriod"/>
            </a:pPr>
            <a:r>
              <a:rPr lang="en-US" sz="2400">
                <a:latin typeface="Arial" panose="020B0604020202020204" pitchFamily="34" charset="0"/>
                <a:cs typeface="Arial" panose="020B0604020202020204" pitchFamily="34" charset="0"/>
              </a:rPr>
              <a:t>You can then go home for the day </a:t>
            </a:r>
          </a:p>
        </p:txBody>
      </p:sp>
    </p:spTree>
    <p:extLst>
      <p:ext uri="{BB962C8B-B14F-4D97-AF65-F5344CB8AC3E}">
        <p14:creationId xmlns:p14="http://schemas.microsoft.com/office/powerpoint/2010/main" val="31554302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1624034"/>
            <a:ext cx="10515600" cy="4351338"/>
          </a:xfrm>
        </p:spPr>
        <p:txBody>
          <a:bodyPr>
            <a:normAutofit lnSpcReduction="10000"/>
          </a:bodyPr>
          <a:lstStyle/>
          <a:p>
            <a:pPr marL="0" indent="0" algn="just">
              <a:spcAft>
                <a:spcPts val="800"/>
              </a:spcAft>
              <a:buNone/>
            </a:pPr>
            <a:r>
              <a:rPr lang="en-US" sz="2400" b="1">
                <a:latin typeface="Arial" panose="020B0604020202020204" pitchFamily="34" charset="0"/>
                <a:cs typeface="Arial" panose="020B0604020202020204" pitchFamily="34" charset="0"/>
              </a:rPr>
              <a:t>You arrive at the customer and they are not open or the report to contact has not arrived:</a:t>
            </a:r>
          </a:p>
          <a:p>
            <a:pPr lvl="1" algn="just">
              <a:buBlip>
                <a:blip r:embed="rId2"/>
              </a:buBlip>
            </a:pPr>
            <a:r>
              <a:rPr lang="en-US">
                <a:latin typeface="Arial" panose="020B0604020202020204" pitchFamily="34" charset="0"/>
                <a:cs typeface="Arial" panose="020B0604020202020204" pitchFamily="34" charset="0"/>
              </a:rPr>
              <a:t>Call your Driver Manager and they will let you know what to do</a:t>
            </a:r>
          </a:p>
          <a:p>
            <a:pPr lvl="1" algn="just">
              <a:buBlip>
                <a:blip r:embed="rId2"/>
              </a:buBlip>
            </a:pPr>
            <a:r>
              <a:rPr lang="en-US">
                <a:latin typeface="Arial" panose="020B0604020202020204" pitchFamily="34" charset="0"/>
                <a:cs typeface="Arial" panose="020B0604020202020204" pitchFamily="34" charset="0"/>
              </a:rPr>
              <a:t>Don’t leave the location</a:t>
            </a:r>
          </a:p>
          <a:p>
            <a:pPr marL="457200" lvl="1" indent="0" algn="just">
              <a:buNone/>
            </a:pPr>
            <a:endParaRPr lang="en-US" sz="1100">
              <a:latin typeface="Arial" panose="020B0604020202020204" pitchFamily="34" charset="0"/>
              <a:cs typeface="Arial" panose="020B0604020202020204" pitchFamily="34" charset="0"/>
            </a:endParaRPr>
          </a:p>
          <a:p>
            <a:pPr marL="0" indent="0" algn="just">
              <a:spcAft>
                <a:spcPts val="800"/>
              </a:spcAft>
              <a:buNone/>
            </a:pPr>
            <a:r>
              <a:rPr lang="en-US" sz="2400" b="1">
                <a:latin typeface="Arial" panose="020B0604020202020204" pitchFamily="34" charset="0"/>
                <a:cs typeface="Arial" panose="020B0604020202020204" pitchFamily="34" charset="0"/>
              </a:rPr>
              <a:t>Customer sends you home for any reason:</a:t>
            </a:r>
          </a:p>
          <a:p>
            <a:pPr lvl="1" algn="just">
              <a:buBlip>
                <a:blip r:embed="rId2"/>
              </a:buBlip>
            </a:pPr>
            <a:r>
              <a:rPr lang="en-US">
                <a:latin typeface="Arial" panose="020B0604020202020204" pitchFamily="34" charset="0"/>
                <a:cs typeface="Arial" panose="020B0604020202020204" pitchFamily="34" charset="0"/>
              </a:rPr>
              <a:t>Do not leave until you and your Driver Manager have worked out the issue together. This will include: </a:t>
            </a:r>
          </a:p>
          <a:p>
            <a:pPr lvl="2" algn="just">
              <a:buBlip>
                <a:blip r:embed="rId2"/>
              </a:buBlip>
            </a:pPr>
            <a:r>
              <a:rPr lang="en-US">
                <a:latin typeface="Arial" panose="020B0604020202020204" pitchFamily="34" charset="0"/>
                <a:cs typeface="Arial" panose="020B0604020202020204" pitchFamily="34" charset="0"/>
              </a:rPr>
              <a:t>Call your Driver Manager and let them know what is happening</a:t>
            </a:r>
          </a:p>
          <a:p>
            <a:pPr lvl="2" algn="just">
              <a:buBlip>
                <a:blip r:embed="rId2"/>
              </a:buBlip>
            </a:pPr>
            <a:r>
              <a:rPr lang="en-US">
                <a:latin typeface="Arial" panose="020B0604020202020204" pitchFamily="34" charset="0"/>
                <a:cs typeface="Arial" panose="020B0604020202020204" pitchFamily="34" charset="0"/>
              </a:rPr>
              <a:t>Driver Manager will call the customer to confirm and get a reason for sending you home</a:t>
            </a:r>
          </a:p>
          <a:p>
            <a:pPr lvl="1" algn="just">
              <a:buBlip>
                <a:blip r:embed="rId2"/>
              </a:buBlip>
            </a:pPr>
            <a:r>
              <a:rPr lang="en-US">
                <a:latin typeface="Arial" panose="020B0604020202020204" pitchFamily="34" charset="0"/>
                <a:cs typeface="Arial" panose="020B0604020202020204" pitchFamily="34" charset="0"/>
              </a:rPr>
              <a:t>You will be paid for the day</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Potential Challenges and Resolutions</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3015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1548920"/>
            <a:ext cx="10515600" cy="4351338"/>
          </a:xfrm>
        </p:spPr>
        <p:txBody>
          <a:bodyPr>
            <a:noAutofit/>
          </a:bodyPr>
          <a:lstStyle/>
          <a:p>
            <a:pPr marL="0" indent="0" algn="just">
              <a:spcAft>
                <a:spcPts val="800"/>
              </a:spcAft>
              <a:buNone/>
            </a:pPr>
            <a:r>
              <a:rPr lang="en-US" sz="2400" b="1">
                <a:latin typeface="Arial" panose="020B0604020202020204" pitchFamily="34" charset="0"/>
                <a:cs typeface="Arial" panose="020B0604020202020204" pitchFamily="34" charset="0"/>
              </a:rPr>
              <a:t>Truck break downs:</a:t>
            </a:r>
          </a:p>
          <a:p>
            <a:pPr lvl="1" algn="just">
              <a:buBlip>
                <a:blip r:embed="rId2"/>
              </a:buBlip>
            </a:pPr>
            <a:r>
              <a:rPr lang="en-US" sz="2000">
                <a:latin typeface="Arial" panose="020B0604020202020204" pitchFamily="34" charset="0"/>
                <a:cs typeface="Arial" panose="020B0604020202020204" pitchFamily="34" charset="0"/>
              </a:rPr>
              <a:t>Call the report to contact and they will advise you on what to do</a:t>
            </a:r>
          </a:p>
          <a:p>
            <a:pPr lvl="1" algn="just">
              <a:buBlip>
                <a:blip r:embed="rId2"/>
              </a:buBlip>
            </a:pPr>
            <a:r>
              <a:rPr lang="en-US" sz="2000">
                <a:latin typeface="Arial" panose="020B0604020202020204" pitchFamily="34" charset="0"/>
                <a:cs typeface="Arial" panose="020B0604020202020204" pitchFamily="34" charset="0"/>
              </a:rPr>
              <a:t>Call your Driver Manager </a:t>
            </a:r>
          </a:p>
          <a:p>
            <a:pPr marL="457200" lvl="1" indent="0" algn="just">
              <a:buNone/>
            </a:pPr>
            <a:endParaRPr lang="en-US" sz="1100">
              <a:latin typeface="Arial" panose="020B0604020202020204" pitchFamily="34" charset="0"/>
              <a:cs typeface="Arial" panose="020B0604020202020204" pitchFamily="34" charset="0"/>
            </a:endParaRPr>
          </a:p>
          <a:p>
            <a:pPr marL="0" indent="0" algn="just">
              <a:spcAft>
                <a:spcPts val="800"/>
              </a:spcAft>
              <a:buNone/>
            </a:pPr>
            <a:r>
              <a:rPr lang="en-US" sz="2400" b="1">
                <a:latin typeface="Arial" panose="020B0604020202020204" pitchFamily="34" charset="0"/>
                <a:cs typeface="Arial" panose="020B0604020202020204" pitchFamily="34" charset="0"/>
              </a:rPr>
              <a:t>Fuel:</a:t>
            </a:r>
          </a:p>
          <a:p>
            <a:pPr lvl="1" algn="just">
              <a:buBlip>
                <a:blip r:embed="rId2"/>
              </a:buBlip>
            </a:pPr>
            <a:r>
              <a:rPr lang="en-US" sz="2000">
                <a:latin typeface="Arial" panose="020B0604020202020204" pitchFamily="34" charset="0"/>
                <a:cs typeface="Arial" panose="020B0604020202020204" pitchFamily="34" charset="0"/>
              </a:rPr>
              <a:t>Always check fuel level before departing as part of your pre-trip inspection</a:t>
            </a:r>
          </a:p>
          <a:p>
            <a:pPr lvl="1" algn="just">
              <a:buBlip>
                <a:blip r:embed="rId2"/>
              </a:buBlip>
            </a:pPr>
            <a:r>
              <a:rPr lang="en-US" sz="2000">
                <a:latin typeface="Arial" panose="020B0604020202020204" pitchFamily="34" charset="0"/>
                <a:cs typeface="Arial" panose="020B0604020202020204" pitchFamily="34" charset="0"/>
              </a:rPr>
              <a:t>If you need fuel let the report to contact know </a:t>
            </a:r>
          </a:p>
          <a:p>
            <a:pPr lvl="1" algn="just">
              <a:buBlip>
                <a:blip r:embed="rId2"/>
              </a:buBlip>
            </a:pPr>
            <a:r>
              <a:rPr lang="en-US" sz="2000">
                <a:latin typeface="Arial" panose="020B0604020202020204" pitchFamily="34" charset="0"/>
                <a:cs typeface="Arial" panose="020B0604020202020204" pitchFamily="34" charset="0"/>
              </a:rPr>
              <a:t>The customer is responsible for fuel</a:t>
            </a:r>
          </a:p>
          <a:p>
            <a:pPr marL="457200" lvl="1" indent="0" algn="just">
              <a:buNone/>
            </a:pPr>
            <a:endParaRPr lang="en-US" sz="1100">
              <a:latin typeface="Arial" panose="020B0604020202020204" pitchFamily="34" charset="0"/>
              <a:cs typeface="Arial" panose="020B0604020202020204" pitchFamily="34" charset="0"/>
            </a:endParaRPr>
          </a:p>
          <a:p>
            <a:pPr marL="0" indent="0" algn="just">
              <a:spcAft>
                <a:spcPts val="800"/>
              </a:spcAft>
              <a:buNone/>
            </a:pPr>
            <a:r>
              <a:rPr lang="en-US" sz="2400" b="1">
                <a:latin typeface="Arial" panose="020B0604020202020204" pitchFamily="34" charset="0"/>
                <a:cs typeface="Arial" panose="020B0604020202020204" pitchFamily="34" charset="0"/>
              </a:rPr>
              <a:t>Accident, incident, injury:</a:t>
            </a:r>
          </a:p>
          <a:p>
            <a:pPr lvl="1" algn="just">
              <a:buBlip>
                <a:blip r:embed="rId2"/>
              </a:buBlip>
            </a:pPr>
            <a:r>
              <a:rPr lang="en-US" sz="2000">
                <a:latin typeface="Arial" panose="020B0604020202020204" pitchFamily="34" charset="0"/>
                <a:cs typeface="Arial" panose="020B0604020202020204" pitchFamily="34" charset="0"/>
              </a:rPr>
              <a:t>Call your Driver Manager and they will help you</a:t>
            </a:r>
          </a:p>
          <a:p>
            <a:pPr lvl="1" algn="just">
              <a:buBlip>
                <a:blip r:embed="rId2"/>
              </a:buBlip>
            </a:pPr>
            <a:r>
              <a:rPr lang="en-US" sz="2000">
                <a:latin typeface="Arial" panose="020B0604020202020204" pitchFamily="34" charset="0"/>
                <a:cs typeface="Arial" panose="020B0604020202020204" pitchFamily="34" charset="0"/>
              </a:rPr>
              <a:t>Refer to the specific Risk Management training in this program</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Potential Challenges and Resolutions</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420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1512116"/>
            <a:ext cx="10515600" cy="4575175"/>
          </a:xfrm>
        </p:spPr>
        <p:txBody>
          <a:bodyPr>
            <a:noAutofit/>
          </a:bodyPr>
          <a:lstStyle/>
          <a:p>
            <a:pPr marL="0" indent="0" algn="just">
              <a:spcAft>
                <a:spcPts val="800"/>
              </a:spcAft>
              <a:buNone/>
            </a:pPr>
            <a:r>
              <a:rPr lang="en-US" sz="2400" b="1">
                <a:latin typeface="Arial" panose="020B0604020202020204" pitchFamily="34" charset="0"/>
                <a:cs typeface="Arial" panose="020B0604020202020204" pitchFamily="34" charset="0"/>
              </a:rPr>
              <a:t>Issues at delivery location including damaged product, overage, and missing product.</a:t>
            </a:r>
            <a:endParaRPr lang="en-US" sz="1100" b="1">
              <a:latin typeface="Arial" panose="020B0604020202020204" pitchFamily="34" charset="0"/>
              <a:cs typeface="Arial" panose="020B0604020202020204" pitchFamily="34" charset="0"/>
            </a:endParaRPr>
          </a:p>
          <a:p>
            <a:pPr lvl="1" algn="just">
              <a:buBlip>
                <a:blip r:embed="rId2"/>
              </a:buBlip>
            </a:pPr>
            <a:r>
              <a:rPr lang="en-US">
                <a:latin typeface="Arial" panose="020B0604020202020204" pitchFamily="34" charset="0"/>
                <a:cs typeface="Arial" panose="020B0604020202020204" pitchFamily="34" charset="0"/>
              </a:rPr>
              <a:t>Recount the product and verify</a:t>
            </a:r>
          </a:p>
          <a:p>
            <a:pPr lvl="1" algn="just">
              <a:buBlip>
                <a:blip r:embed="rId2"/>
              </a:buBlip>
            </a:pPr>
            <a:r>
              <a:rPr lang="en-US">
                <a:latin typeface="Arial" panose="020B0604020202020204" pitchFamily="34" charset="0"/>
                <a:cs typeface="Arial" panose="020B0604020202020204" pitchFamily="34" charset="0"/>
              </a:rPr>
              <a:t>Call “report to contact” for additional instructions</a:t>
            </a:r>
          </a:p>
          <a:p>
            <a:pPr lvl="1" algn="just">
              <a:buBlip>
                <a:blip r:embed="rId2"/>
              </a:buBlip>
            </a:pPr>
            <a:r>
              <a:rPr lang="en-US">
                <a:latin typeface="Arial" panose="020B0604020202020204" pitchFamily="34" charset="0"/>
                <a:cs typeface="Arial" panose="020B0604020202020204" pitchFamily="34" charset="0"/>
              </a:rPr>
              <a:t>Call your Driver Manager</a:t>
            </a:r>
          </a:p>
          <a:p>
            <a:pPr marL="457200" lvl="1" indent="0" algn="just">
              <a:buNone/>
            </a:pPr>
            <a:endParaRPr lang="en-US" sz="1100">
              <a:latin typeface="Arial" panose="020B0604020202020204" pitchFamily="34" charset="0"/>
              <a:cs typeface="Arial" panose="020B0604020202020204" pitchFamily="34" charset="0"/>
            </a:endParaRPr>
          </a:p>
          <a:p>
            <a:pPr marL="0" indent="0" algn="just">
              <a:spcAft>
                <a:spcPts val="800"/>
              </a:spcAft>
              <a:buNone/>
            </a:pPr>
            <a:r>
              <a:rPr lang="en-US" sz="2400" b="1">
                <a:latin typeface="Arial" panose="020B0604020202020204" pitchFamily="34" charset="0"/>
                <a:cs typeface="Arial" panose="020B0604020202020204" pitchFamily="34" charset="0"/>
              </a:rPr>
              <a:t>Placed Out of Service by DOT</a:t>
            </a:r>
            <a:endParaRPr lang="en-US" sz="1100" b="1">
              <a:latin typeface="Arial" panose="020B0604020202020204" pitchFamily="34" charset="0"/>
              <a:cs typeface="Arial" panose="020B0604020202020204" pitchFamily="34" charset="0"/>
            </a:endParaRPr>
          </a:p>
          <a:p>
            <a:pPr lvl="1" algn="just">
              <a:buBlip>
                <a:blip r:embed="rId2"/>
              </a:buBlip>
            </a:pPr>
            <a:r>
              <a:rPr lang="en-US">
                <a:latin typeface="Arial" panose="020B0604020202020204" pitchFamily="34" charset="0"/>
                <a:cs typeface="Arial" panose="020B0604020202020204" pitchFamily="34" charset="0"/>
              </a:rPr>
              <a:t>Call the “report to contact”</a:t>
            </a:r>
          </a:p>
          <a:p>
            <a:pPr lvl="1" algn="just">
              <a:buBlip>
                <a:blip r:embed="rId2"/>
              </a:buBlip>
            </a:pPr>
            <a:r>
              <a:rPr lang="en-US">
                <a:latin typeface="Arial" panose="020B0604020202020204" pitchFamily="34" charset="0"/>
                <a:cs typeface="Arial" panose="020B0604020202020204" pitchFamily="34" charset="0"/>
              </a:rPr>
              <a:t>Call your Driver Manager and they will help you</a:t>
            </a:r>
          </a:p>
          <a:p>
            <a:pPr marL="457200" lvl="1" indent="0" algn="just">
              <a:buNone/>
            </a:pPr>
            <a:endParaRPr lang="en-US" sz="1100">
              <a:latin typeface="Arial" panose="020B0604020202020204" pitchFamily="34" charset="0"/>
              <a:cs typeface="Arial" panose="020B0604020202020204" pitchFamily="34" charset="0"/>
            </a:endParaRPr>
          </a:p>
          <a:p>
            <a:pPr marL="0" indent="0" algn="just">
              <a:buNone/>
            </a:pPr>
            <a:r>
              <a:rPr lang="en-US" sz="2400" b="1">
                <a:latin typeface="Arial" panose="020B0604020202020204" pitchFamily="34" charset="0"/>
                <a:cs typeface="Arial" panose="020B0604020202020204" pitchFamily="34" charset="0"/>
              </a:rPr>
              <a:t>Remember: the key to any situation you encounter is to communicate with the customer and your Driver Manager.</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Potential Challenges and Resolutions</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765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1" y="1965612"/>
            <a:ext cx="10515600" cy="4789829"/>
          </a:xfrm>
        </p:spPr>
        <p:txBody>
          <a:bodyPr>
            <a:noAutofit/>
          </a:bodyPr>
          <a:lstStyle/>
          <a:p>
            <a:pPr algn="just">
              <a:buBlip>
                <a:blip r:embed="rId3"/>
              </a:buBlip>
            </a:pPr>
            <a:r>
              <a:rPr lang="en-US" sz="2400">
                <a:latin typeface="Arial" panose="020B0604020202020204" pitchFamily="34" charset="0"/>
                <a:cs typeface="Arial" panose="020B0604020202020204" pitchFamily="34" charset="0"/>
              </a:rPr>
              <a:t>Welcome to Fundamental.  We want you to succeed so please if anything about how we operate is unclear please call your Driver Manager or you can always call Jeff Muntz, V.P. Operations.</a:t>
            </a:r>
          </a:p>
          <a:p>
            <a:pPr algn="just">
              <a:buBlip>
                <a:blip r:embed="rId3"/>
              </a:buBlip>
            </a:pPr>
            <a:r>
              <a:rPr lang="en-US" sz="2400">
                <a:latin typeface="Arial" panose="020B0604020202020204" pitchFamily="34" charset="0"/>
                <a:cs typeface="Arial" panose="020B0604020202020204" pitchFamily="34" charset="0"/>
              </a:rPr>
              <a:t>We look forward to a long relationship with you and thank you for choosing Fundamental.</a:t>
            </a:r>
          </a:p>
          <a:p>
            <a:pPr algn="just">
              <a:buBlip>
                <a:blip r:embed="rId3"/>
              </a:buBlip>
            </a:pPr>
            <a:r>
              <a:rPr lang="en-US" sz="2400">
                <a:latin typeface="Arial" panose="020B0604020202020204" pitchFamily="34" charset="0"/>
                <a:cs typeface="Arial" panose="020B0604020202020204" pitchFamily="34" charset="0"/>
              </a:rPr>
              <a:t>Remember to communicate with your Driver Manager</a:t>
            </a:r>
          </a:p>
          <a:p>
            <a:pPr algn="just">
              <a:buBlip>
                <a:blip r:embed="rId3"/>
              </a:buBlip>
            </a:pPr>
            <a:r>
              <a:rPr lang="en-US" sz="2400">
                <a:latin typeface="Arial" panose="020B0604020202020204" pitchFamily="34" charset="0"/>
                <a:cs typeface="Arial" panose="020B0604020202020204" pitchFamily="34" charset="0"/>
              </a:rPr>
              <a:t>At the end of the orientation there will be a Q and A session</a:t>
            </a:r>
          </a:p>
          <a:p>
            <a:pPr algn="just">
              <a:buBlip>
                <a:blip r:embed="rId3"/>
              </a:buBlip>
            </a:pPr>
            <a:r>
              <a:rPr lang="en-US" sz="2400">
                <a:latin typeface="Arial" panose="020B0604020202020204" pitchFamily="34" charset="0"/>
                <a:cs typeface="Arial" panose="020B0604020202020204" pitchFamily="34" charset="0"/>
              </a:rPr>
              <a:t>After orientation, your Driver Manager will schedule a one on one session to get to know you better and discuss your start date</a:t>
            </a:r>
          </a:p>
          <a:p>
            <a:pPr marL="0" indent="0" algn="just">
              <a:buNone/>
            </a:pPr>
            <a:endParaRPr lang="en-US" sz="2400">
              <a:latin typeface="Arial" panose="020B0604020202020204" pitchFamily="34" charset="0"/>
              <a:cs typeface="Arial" panose="020B0604020202020204" pitchFamily="34" charset="0"/>
            </a:endParaRPr>
          </a:p>
          <a:p>
            <a:pPr algn="just">
              <a:buBlip>
                <a:blip r:embed="rId3"/>
              </a:buBlip>
            </a:pPr>
            <a:endParaRPr lang="en-US" sz="2400">
              <a:latin typeface="Arial" panose="020B0604020202020204" pitchFamily="34" charset="0"/>
              <a:cs typeface="Arial" panose="020B0604020202020204" pitchFamily="34" charset="0"/>
            </a:endParaRPr>
          </a:p>
          <a:p>
            <a:pPr algn="just">
              <a:buBlip>
                <a:blip r:embed="rId3"/>
              </a:buBlip>
            </a:pPr>
            <a:endParaRPr lang="en-US" sz="2400">
              <a:latin typeface="Arial" panose="020B0604020202020204" pitchFamily="34" charset="0"/>
              <a:cs typeface="Arial" panose="020B0604020202020204" pitchFamily="34" charset="0"/>
            </a:endParaRP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26273" y="40036"/>
            <a:ext cx="1196557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Wrap Up</a:t>
            </a:r>
          </a:p>
        </p:txBody>
      </p:sp>
      <p:cxnSp>
        <p:nvCxnSpPr>
          <p:cNvPr id="8" name="Straight Connector 7"/>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41244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122790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 y="5138569"/>
            <a:ext cx="12191999" cy="1146982"/>
          </a:xfrm>
          <a:prstGeom prst="rect">
            <a:avLst/>
          </a:prstGeom>
          <a:solidFill>
            <a:srgbClr val="D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5172888"/>
            <a:ext cx="12192001" cy="1078343"/>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3141" y="145685"/>
            <a:ext cx="6945708" cy="936538"/>
          </a:xfrm>
          <a:prstGeom prst="rect">
            <a:avLst/>
          </a:prstGeom>
        </p:spPr>
      </p:pic>
      <p:sp>
        <p:nvSpPr>
          <p:cNvPr id="16" name="Title 1"/>
          <p:cNvSpPr>
            <a:spLocks noGrp="1"/>
          </p:cNvSpPr>
          <p:nvPr>
            <p:ph type="ctrTitle"/>
          </p:nvPr>
        </p:nvSpPr>
        <p:spPr>
          <a:xfrm>
            <a:off x="1523995" y="5280984"/>
            <a:ext cx="9144000" cy="862149"/>
          </a:xfrm>
        </p:spPr>
        <p:txBody>
          <a:bodyPr>
            <a:noAutofit/>
          </a:bodyPr>
          <a:lstStyle/>
          <a:p>
            <a:r>
              <a:rPr lang="en-US" sz="5400" b="1">
                <a:solidFill>
                  <a:schemeClr val="bg1"/>
                </a:solidFill>
                <a:latin typeface="Arial" panose="020B0604020202020204" pitchFamily="34" charset="0"/>
                <a:cs typeface="Arial" panose="020B0604020202020204" pitchFamily="34" charset="0"/>
              </a:rPr>
              <a:t>Accounting</a:t>
            </a:r>
          </a:p>
        </p:txBody>
      </p:sp>
    </p:spTree>
    <p:extLst>
      <p:ext uri="{BB962C8B-B14F-4D97-AF65-F5344CB8AC3E}">
        <p14:creationId xmlns:p14="http://schemas.microsoft.com/office/powerpoint/2010/main" val="30974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Accounting Department Introduction</a:t>
            </a:r>
          </a:p>
        </p:txBody>
      </p:sp>
      <p:cxnSp>
        <p:nvCxnSpPr>
          <p:cNvPr id="10" name="Straight Connector 9"/>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4" name="Picture 3" descr="A grey image of a person&#10;&#10;Description automatically generated">
            <a:extLst>
              <a:ext uri="{FF2B5EF4-FFF2-40B4-BE49-F238E27FC236}">
                <a16:creationId xmlns:a16="http://schemas.microsoft.com/office/drawing/2014/main" id="{CA37DAEB-C376-8E36-C053-C89BDA0453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40186" y="2230467"/>
            <a:ext cx="3035997" cy="3035997"/>
          </a:xfrm>
          <a:prstGeom prst="rect">
            <a:avLst/>
          </a:prstGeom>
        </p:spPr>
      </p:pic>
      <p:pic>
        <p:nvPicPr>
          <p:cNvPr id="1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grpSp>
        <p:nvGrpSpPr>
          <p:cNvPr id="2" name="Group 1"/>
          <p:cNvGrpSpPr/>
          <p:nvPr/>
        </p:nvGrpSpPr>
        <p:grpSpPr>
          <a:xfrm>
            <a:off x="2357193" y="4387729"/>
            <a:ext cx="3733657" cy="600601"/>
            <a:chOff x="1541945" y="4072539"/>
            <a:chExt cx="3733657" cy="600601"/>
          </a:xfrm>
        </p:grpSpPr>
        <p:sp>
          <p:nvSpPr>
            <p:cNvPr id="21" name="Rectangle 20"/>
            <p:cNvSpPr/>
            <p:nvPr/>
          </p:nvSpPr>
          <p:spPr>
            <a:xfrm>
              <a:off x="1626786" y="4072806"/>
              <a:ext cx="3648816" cy="60033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TextBox 21"/>
            <p:cNvSpPr txBox="1"/>
            <p:nvPr/>
          </p:nvSpPr>
          <p:spPr>
            <a:xfrm>
              <a:off x="1541945" y="4072539"/>
              <a:ext cx="3724599" cy="584775"/>
            </a:xfrm>
            <a:prstGeom prst="rect">
              <a:avLst/>
            </a:prstGeom>
            <a:noFill/>
          </p:spPr>
          <p:txBody>
            <a:bodyPr wrap="square" rtlCol="0">
              <a:spAutoFit/>
            </a:bodyPr>
            <a:lstStyle/>
            <a:p>
              <a:pPr algn="ctr"/>
              <a:r>
                <a:rPr lang="en-US" sz="2000" b="1">
                  <a:solidFill>
                    <a:srgbClr val="142E67"/>
                  </a:solidFill>
                  <a:latin typeface="Arial" panose="020B0604020202020204" pitchFamily="34" charset="0"/>
                  <a:cs typeface="Arial" panose="020B0604020202020204" pitchFamily="34" charset="0"/>
                </a:rPr>
                <a:t>Tammy Sadovy</a:t>
              </a:r>
            </a:p>
            <a:p>
              <a:pPr algn="ctr"/>
              <a:r>
                <a:rPr lang="en-US" sz="1100">
                  <a:solidFill>
                    <a:srgbClr val="142E67"/>
                  </a:solidFill>
                  <a:latin typeface="Arial" panose="020B0604020202020204" pitchFamily="34" charset="0"/>
                  <a:cs typeface="Arial" panose="020B0604020202020204" pitchFamily="34" charset="0"/>
                </a:rPr>
                <a:t>Accounts Receivable Staff Accountant</a:t>
              </a:r>
            </a:p>
          </p:txBody>
        </p:sp>
      </p:grpSp>
      <p:sp>
        <p:nvSpPr>
          <p:cNvPr id="24" name="Rectangle 23"/>
          <p:cNvSpPr/>
          <p:nvPr/>
        </p:nvSpPr>
        <p:spPr>
          <a:xfrm>
            <a:off x="6522912" y="4807910"/>
            <a:ext cx="1397495" cy="591744"/>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18" name="Group 17"/>
          <p:cNvGrpSpPr/>
          <p:nvPr/>
        </p:nvGrpSpPr>
        <p:grpSpPr>
          <a:xfrm>
            <a:off x="6885510" y="2248944"/>
            <a:ext cx="3119664" cy="3017520"/>
            <a:chOff x="7565832" y="2324057"/>
            <a:chExt cx="3890213" cy="3763785"/>
          </a:xfrm>
        </p:grpSpPr>
        <p:pic>
          <p:nvPicPr>
            <p:cNvPr id="25" name="Picture 2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92261" y="2324057"/>
              <a:ext cx="3763784" cy="3763785"/>
            </a:xfrm>
            <a:prstGeom prst="rect">
              <a:avLst/>
            </a:prstGeom>
          </p:spPr>
        </p:pic>
        <p:sp>
          <p:nvSpPr>
            <p:cNvPr id="27" name="Rectangle 26"/>
            <p:cNvSpPr/>
            <p:nvPr/>
          </p:nvSpPr>
          <p:spPr>
            <a:xfrm>
              <a:off x="7670165" y="4901870"/>
              <a:ext cx="3785880" cy="792930"/>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7565832" y="4909082"/>
              <a:ext cx="3853232" cy="710202"/>
            </a:xfrm>
            <a:prstGeom prst="rect">
              <a:avLst/>
            </a:prstGeom>
            <a:noFill/>
          </p:spPr>
          <p:txBody>
            <a:bodyPr wrap="square" rtlCol="0">
              <a:spAutoFit/>
            </a:bodyPr>
            <a:lstStyle/>
            <a:p>
              <a:pPr algn="ctr"/>
              <a:r>
                <a:rPr lang="en-US" sz="2000" b="1">
                  <a:solidFill>
                    <a:srgbClr val="142E67"/>
                  </a:solidFill>
                  <a:latin typeface="Arial" panose="020B0604020202020204" pitchFamily="34" charset="0"/>
                  <a:cs typeface="Arial" panose="020B0604020202020204" pitchFamily="34" charset="0"/>
                </a:rPr>
                <a:t>Brieana </a:t>
              </a:r>
              <a:r>
                <a:rPr lang="en-US" sz="2000" b="1" err="1">
                  <a:solidFill>
                    <a:srgbClr val="142E67"/>
                  </a:solidFill>
                  <a:latin typeface="Arial" panose="020B0604020202020204" pitchFamily="34" charset="0"/>
                  <a:cs typeface="Arial" panose="020B0604020202020204" pitchFamily="34" charset="0"/>
                </a:rPr>
                <a:t>Szarko</a:t>
              </a:r>
              <a:endParaRPr lang="en-US" sz="2000" b="1">
                <a:solidFill>
                  <a:srgbClr val="142E67"/>
                </a:solidFill>
                <a:latin typeface="Arial" panose="020B0604020202020204" pitchFamily="34" charset="0"/>
                <a:cs typeface="Arial" panose="020B0604020202020204" pitchFamily="34" charset="0"/>
              </a:endParaRPr>
            </a:p>
            <a:p>
              <a:pPr algn="ctr"/>
              <a:r>
                <a:rPr lang="en-US" sz="1100">
                  <a:solidFill>
                    <a:srgbClr val="142E67"/>
                  </a:solidFill>
                  <a:latin typeface="Arial" panose="020B0604020202020204" pitchFamily="34" charset="0"/>
                  <a:cs typeface="Arial" panose="020B0604020202020204" pitchFamily="34" charset="0"/>
                </a:rPr>
                <a:t>Payroll &amp; Accounts Payable Staff Accountant</a:t>
              </a:r>
            </a:p>
          </p:txBody>
        </p:sp>
      </p:grpSp>
    </p:spTree>
    <p:extLst>
      <p:ext uri="{BB962C8B-B14F-4D97-AF65-F5344CB8AC3E}">
        <p14:creationId xmlns:p14="http://schemas.microsoft.com/office/powerpoint/2010/main" val="37294937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247860" y="2209003"/>
            <a:ext cx="6468482" cy="3416320"/>
          </a:xfrm>
          <a:prstGeom prst="rect">
            <a:avLst/>
          </a:prstGeom>
          <a:noFill/>
        </p:spPr>
        <p:txBody>
          <a:bodyPr wrap="square" rtlCol="0">
            <a:spAutoFit/>
          </a:bodyPr>
          <a:lstStyle/>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The Work Week is Monday – Sunday. There are some exceptions to this for certain clients.</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Please send your timesheet to us by Sunday at 6 PM each week to ensure we pay you accurately and timely. </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A sample time record appears to the left</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Timesheets can be sent to us via </a:t>
            </a:r>
          </a:p>
          <a:p>
            <a:r>
              <a:rPr lang="en-US">
                <a:solidFill>
                  <a:prstClr val="black"/>
                </a:solidFill>
                <a:latin typeface="Arial" panose="020B0604020202020204" pitchFamily="34" charset="0"/>
                <a:cs typeface="Arial" panose="020B0604020202020204" pitchFamily="34" charset="0"/>
              </a:rPr>
              <a:t>     fax (215) 862-7245 or (215) 862-0134 </a:t>
            </a:r>
          </a:p>
          <a:p>
            <a:r>
              <a:rPr lang="en-US">
                <a:solidFill>
                  <a:prstClr val="black"/>
                </a:solidFill>
                <a:latin typeface="Arial" panose="020B0604020202020204" pitchFamily="34" charset="0"/>
                <a:cs typeface="Arial" panose="020B0604020202020204" pitchFamily="34" charset="0"/>
              </a:rPr>
              <a:t>     or e-mail </a:t>
            </a:r>
            <a:r>
              <a:rPr lang="en-US">
                <a:solidFill>
                  <a:prstClr val="black"/>
                </a:solidFill>
                <a:latin typeface="Arial" panose="020B0604020202020204" pitchFamily="34" charset="0"/>
                <a:cs typeface="Arial" panose="020B0604020202020204" pitchFamily="34" charset="0"/>
                <a:hlinkClick r:id="rId4"/>
              </a:rPr>
              <a:t>timesheets@fundamentallabor.com</a:t>
            </a:r>
            <a:r>
              <a:rPr lang="en-US">
                <a:solidFill>
                  <a:prstClr val="black"/>
                </a:solidFill>
                <a:latin typeface="Arial" panose="020B0604020202020204" pitchFamily="34" charset="0"/>
                <a:cs typeface="Arial" panose="020B0604020202020204" pitchFamily="34" charset="0"/>
              </a:rPr>
              <a:t>.</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We gather all timesheets from the previous week on Monday mornings and use your start and finish times to calculate the hours you worked each day and the total for the week.</a:t>
            </a:r>
          </a:p>
        </p:txBody>
      </p:sp>
      <p:pic>
        <p:nvPicPr>
          <p:cNvPr id="4" name="Content Placeholder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Acct: How to Get Paid</a:t>
            </a:r>
          </a:p>
        </p:txBody>
      </p:sp>
      <p:cxnSp>
        <p:nvCxnSpPr>
          <p:cNvPr id="9" name="Straight Connector 8"/>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56004" y="1526462"/>
            <a:ext cx="4564769" cy="4973730"/>
          </a:xfrm>
          <a:prstGeom prst="rect">
            <a:avLst/>
          </a:prstGeom>
        </p:spPr>
      </p:pic>
    </p:spTree>
    <p:extLst>
      <p:ext uri="{BB962C8B-B14F-4D97-AF65-F5344CB8AC3E}">
        <p14:creationId xmlns:p14="http://schemas.microsoft.com/office/powerpoint/2010/main" val="2239965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Welcome to the Fundamental Family</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1"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80887" y="2544800"/>
            <a:ext cx="7019925" cy="3438525"/>
          </a:xfrm>
          <a:prstGeom prst="rect">
            <a:avLst/>
          </a:prstGeom>
        </p:spPr>
      </p:pic>
      <p:sp>
        <p:nvSpPr>
          <p:cNvPr id="8" name="Content Placeholder 2"/>
          <p:cNvSpPr>
            <a:spLocks noGrp="1"/>
          </p:cNvSpPr>
          <p:nvPr>
            <p:ph idx="1"/>
          </p:nvPr>
        </p:nvSpPr>
        <p:spPr>
          <a:xfrm>
            <a:off x="833050" y="1577684"/>
            <a:ext cx="10515600" cy="967116"/>
          </a:xfrm>
        </p:spPr>
        <p:txBody>
          <a:bodyPr>
            <a:normAutofit lnSpcReduction="10000"/>
          </a:bodyPr>
          <a:lstStyle/>
          <a:p>
            <a:pPr marL="0" indent="0" algn="ctr">
              <a:buNone/>
            </a:pPr>
            <a:r>
              <a:rPr lang="en-US" sz="2200">
                <a:latin typeface="Arial" panose="020B0604020202020204" pitchFamily="34" charset="0"/>
                <a:cs typeface="Arial" panose="020B0604020202020204" pitchFamily="34" charset="0"/>
              </a:rPr>
              <a:t>“The Driver Manager makes sure I get the loads that I want and work with the companies that I want. I really like that about FLS. It’s really personal and I feel likes it’s a family” – Donnell H.</a:t>
            </a:r>
          </a:p>
        </p:txBody>
      </p:sp>
    </p:spTree>
    <p:extLst>
      <p:ext uri="{BB962C8B-B14F-4D97-AF65-F5344CB8AC3E}">
        <p14:creationId xmlns:p14="http://schemas.microsoft.com/office/powerpoint/2010/main" val="3867572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426764" y="1969036"/>
            <a:ext cx="5844209" cy="3970318"/>
          </a:xfrm>
          <a:prstGeom prst="rect">
            <a:avLst/>
          </a:prstGeom>
          <a:noFill/>
        </p:spPr>
        <p:txBody>
          <a:bodyPr wrap="square" rtlCol="0">
            <a:spAutoFit/>
          </a:bodyPr>
          <a:lstStyle/>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You will receive an email containing your paystub for the prior week by 5 PM on Tuesdays.</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A sample paystub appears to the left</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You will receive your paycheck via direct deposit on Thursday by midnight at the latest. Exception – In the case that a holiday falls on a Thursday, you will receive the direct deposit on Friday by midnight</a:t>
            </a:r>
            <a:r>
              <a:rPr lang="en-US" sz="1600">
                <a:solidFill>
                  <a:prstClr val="black"/>
                </a:solidFill>
                <a:latin typeface="Arial" panose="020B0604020202020204" pitchFamily="34" charset="0"/>
                <a:cs typeface="Arial" panose="020B0604020202020204" pitchFamily="34" charset="0"/>
              </a:rPr>
              <a:t>.</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Payment methods include Direct Deposit and Rapid! Pay Card.</a:t>
            </a:r>
          </a:p>
          <a:p>
            <a:pPr marL="285750" indent="-285750">
              <a:buFontTx/>
              <a:buBlip>
                <a:blip r:embed="rId3"/>
              </a:buBlip>
            </a:pPr>
            <a:r>
              <a:rPr lang="en-US">
                <a:solidFill>
                  <a:prstClr val="black"/>
                </a:solidFill>
                <a:latin typeface="Arial" panose="020B0604020202020204" pitchFamily="34" charset="0"/>
                <a:cs typeface="Arial" panose="020B0604020202020204" pitchFamily="34" charset="0"/>
              </a:rPr>
              <a:t>To change your payment method, please reach out to Brieana Szarko by email </a:t>
            </a:r>
            <a:r>
              <a:rPr lang="en-US">
                <a:solidFill>
                  <a:prstClr val="black"/>
                </a:solidFill>
                <a:latin typeface="Arial" panose="020B0604020202020204" pitchFamily="34" charset="0"/>
                <a:cs typeface="Arial" panose="020B0604020202020204" pitchFamily="34" charset="0"/>
                <a:hlinkClick r:id="rId4"/>
              </a:rPr>
              <a:t>bszarko@fundamentallabor.com</a:t>
            </a:r>
            <a:r>
              <a:rPr lang="en-US">
                <a:solidFill>
                  <a:prstClr val="black"/>
                </a:solidFill>
                <a:latin typeface="Arial" panose="020B0604020202020204" pitchFamily="34" charset="0"/>
                <a:cs typeface="Arial" panose="020B0604020202020204" pitchFamily="34" charset="0"/>
              </a:rPr>
              <a:t> or by phone at 215-862-7280  Ext 5.</a:t>
            </a:r>
          </a:p>
          <a:p>
            <a:pPr marL="285750" indent="-285750">
              <a:buFont typeface="Arial" panose="020B0604020202020204" pitchFamily="34" charset="0"/>
              <a:buChar char="•"/>
            </a:pPr>
            <a:endParaRPr lang="en-US">
              <a:solidFill>
                <a:prstClr val="black"/>
              </a:solidFill>
            </a:endParaRPr>
          </a:p>
        </p:txBody>
      </p:sp>
      <p:pic>
        <p:nvPicPr>
          <p:cNvPr id="4" name="Content Placeholder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Acct: How to Get Paid</a:t>
            </a:r>
          </a:p>
        </p:txBody>
      </p:sp>
      <p:cxnSp>
        <p:nvCxnSpPr>
          <p:cNvPr id="9" name="Straight Connector 8"/>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33477" y="1600905"/>
            <a:ext cx="4596332" cy="4614249"/>
          </a:xfrm>
          <a:prstGeom prst="rect">
            <a:avLst/>
          </a:prstGeom>
        </p:spPr>
      </p:pic>
    </p:spTree>
    <p:extLst>
      <p:ext uri="{BB962C8B-B14F-4D97-AF65-F5344CB8AC3E}">
        <p14:creationId xmlns:p14="http://schemas.microsoft.com/office/powerpoint/2010/main" val="2712775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592880"/>
            <a:ext cx="10515600" cy="1947589"/>
          </a:xfrm>
        </p:spPr>
        <p:txBody>
          <a:bodyPr>
            <a:normAutofit/>
          </a:bodyPr>
          <a:lstStyle/>
          <a:p>
            <a:pPr marL="0" indent="0" algn="ctr">
              <a:buNone/>
            </a:pPr>
            <a:r>
              <a:rPr lang="en-US" sz="3200">
                <a:latin typeface="Arial" panose="020B0604020202020204" pitchFamily="34" charset="0"/>
                <a:cs typeface="Arial" panose="020B0604020202020204" pitchFamily="34" charset="0"/>
              </a:rPr>
              <a:t>Call (215) 862-7280 </a:t>
            </a:r>
            <a:r>
              <a:rPr lang="en-US" sz="3200" err="1">
                <a:latin typeface="Arial" panose="020B0604020202020204" pitchFamily="34" charset="0"/>
                <a:cs typeface="Arial" panose="020B0604020202020204" pitchFamily="34" charset="0"/>
              </a:rPr>
              <a:t>ext</a:t>
            </a:r>
            <a:r>
              <a:rPr lang="en-US" sz="3200">
                <a:latin typeface="Arial" panose="020B0604020202020204" pitchFamily="34" charset="0"/>
                <a:cs typeface="Arial" panose="020B0604020202020204" pitchFamily="34" charset="0"/>
              </a:rPr>
              <a:t> 5</a:t>
            </a:r>
          </a:p>
          <a:p>
            <a:pPr marL="0" indent="0" algn="ctr">
              <a:buNone/>
            </a:pPr>
            <a:r>
              <a:rPr lang="en-US" sz="3200">
                <a:latin typeface="Arial" panose="020B0604020202020204" pitchFamily="34" charset="0"/>
                <a:cs typeface="Arial" panose="020B0604020202020204" pitchFamily="34" charset="0"/>
              </a:rPr>
              <a:t>or</a:t>
            </a:r>
          </a:p>
          <a:p>
            <a:pPr marL="0" indent="0" algn="ctr">
              <a:buNone/>
            </a:pPr>
            <a:r>
              <a:rPr lang="en-US" sz="3200">
                <a:latin typeface="Arial" panose="020B0604020202020204" pitchFamily="34" charset="0"/>
                <a:cs typeface="Arial" panose="020B0604020202020204" pitchFamily="34" charset="0"/>
              </a:rPr>
              <a:t>E-mail </a:t>
            </a:r>
            <a:r>
              <a:rPr lang="en-US" sz="3200">
                <a:latin typeface="Arial" panose="020B0604020202020204" pitchFamily="34" charset="0"/>
                <a:cs typeface="Arial" panose="020B0604020202020204" pitchFamily="34" charset="0"/>
                <a:hlinkClick r:id="rId3"/>
              </a:rPr>
              <a:t>FLS-Accounting@fundamentallabor.com</a:t>
            </a:r>
            <a:r>
              <a:rPr lang="en-US" sz="3200">
                <a:latin typeface="Arial" panose="020B0604020202020204" pitchFamily="34" charset="0"/>
                <a:cs typeface="Arial" panose="020B0604020202020204" pitchFamily="34" charset="0"/>
              </a:rPr>
              <a:t> </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Acct: Contact Information</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4382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122790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Rectangle 12"/>
          <p:cNvSpPr/>
          <p:nvPr/>
        </p:nvSpPr>
        <p:spPr>
          <a:xfrm>
            <a:off x="1" y="5138569"/>
            <a:ext cx="12191999" cy="1146982"/>
          </a:xfrm>
          <a:prstGeom prst="rect">
            <a:avLst/>
          </a:prstGeom>
          <a:solidFill>
            <a:srgbClr val="D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Rectangle 13"/>
          <p:cNvSpPr/>
          <p:nvPr/>
        </p:nvSpPr>
        <p:spPr>
          <a:xfrm>
            <a:off x="0" y="5172888"/>
            <a:ext cx="12192001" cy="1078343"/>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5"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23141" y="145685"/>
            <a:ext cx="6945708" cy="936538"/>
          </a:xfrm>
          <a:prstGeom prst="rect">
            <a:avLst/>
          </a:prstGeom>
        </p:spPr>
      </p:pic>
      <p:sp>
        <p:nvSpPr>
          <p:cNvPr id="16" name="Title 1"/>
          <p:cNvSpPr>
            <a:spLocks noGrp="1"/>
          </p:cNvSpPr>
          <p:nvPr>
            <p:ph type="ctrTitle"/>
          </p:nvPr>
        </p:nvSpPr>
        <p:spPr>
          <a:xfrm>
            <a:off x="1523995" y="5280984"/>
            <a:ext cx="9144000" cy="862149"/>
          </a:xfrm>
        </p:spPr>
        <p:txBody>
          <a:bodyPr>
            <a:noAutofit/>
          </a:bodyPr>
          <a:lstStyle/>
          <a:p>
            <a:r>
              <a:rPr lang="en-US" sz="5400" b="1">
                <a:solidFill>
                  <a:schemeClr val="bg1"/>
                </a:solidFill>
                <a:latin typeface="Arial" panose="020B0604020202020204" pitchFamily="34" charset="0"/>
                <a:cs typeface="Arial" panose="020B0604020202020204" pitchFamily="34" charset="0"/>
              </a:rPr>
              <a:t>Risk Management</a:t>
            </a:r>
          </a:p>
        </p:txBody>
      </p:sp>
    </p:spTree>
    <p:extLst>
      <p:ext uri="{BB962C8B-B14F-4D97-AF65-F5344CB8AC3E}">
        <p14:creationId xmlns:p14="http://schemas.microsoft.com/office/powerpoint/2010/main" val="10060905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Risk Management Department Introduction</a:t>
            </a:r>
          </a:p>
        </p:txBody>
      </p:sp>
      <p:cxnSp>
        <p:nvCxnSpPr>
          <p:cNvPr id="10" name="Straight Connector 9"/>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2335369" y="1984248"/>
            <a:ext cx="3755481" cy="2893274"/>
            <a:chOff x="963626" y="1934213"/>
            <a:chExt cx="4674704" cy="3646982"/>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77489" y="1934213"/>
              <a:ext cx="3646982" cy="3646982"/>
            </a:xfrm>
            <a:prstGeom prst="rect">
              <a:avLst/>
            </a:prstGeom>
          </p:spPr>
        </p:pic>
        <p:sp>
          <p:nvSpPr>
            <p:cNvPr id="11" name="Rectangle 10"/>
            <p:cNvSpPr/>
            <p:nvPr/>
          </p:nvSpPr>
          <p:spPr>
            <a:xfrm>
              <a:off x="1477487" y="4796403"/>
              <a:ext cx="3646982" cy="58782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extBox 4"/>
            <p:cNvSpPr txBox="1"/>
            <p:nvPr/>
          </p:nvSpPr>
          <p:spPr>
            <a:xfrm>
              <a:off x="963626" y="4710185"/>
              <a:ext cx="4674704" cy="737111"/>
            </a:xfrm>
            <a:prstGeom prst="rect">
              <a:avLst/>
            </a:prstGeom>
            <a:noFill/>
          </p:spPr>
          <p:txBody>
            <a:bodyPr wrap="square" rtlCol="0">
              <a:spAutoFit/>
            </a:bodyPr>
            <a:lstStyle/>
            <a:p>
              <a:pPr algn="ctr"/>
              <a:r>
                <a:rPr lang="en-US" sz="2000" b="1">
                  <a:solidFill>
                    <a:srgbClr val="142E67"/>
                  </a:solidFill>
                  <a:latin typeface="Arial" panose="020B0604020202020204" pitchFamily="34" charset="0"/>
                  <a:cs typeface="Arial" panose="020B0604020202020204" pitchFamily="34" charset="0"/>
                </a:rPr>
                <a:t>Tiffany Montalto</a:t>
              </a:r>
            </a:p>
            <a:p>
              <a:pPr algn="ctr"/>
              <a:r>
                <a:rPr lang="en-US" sz="1200">
                  <a:solidFill>
                    <a:srgbClr val="142E67"/>
                  </a:solidFill>
                  <a:latin typeface="Arial" panose="020B0604020202020204" pitchFamily="34" charset="0"/>
                  <a:cs typeface="Arial" panose="020B0604020202020204" pitchFamily="34" charset="0"/>
                </a:rPr>
                <a:t>General Manager- Risk</a:t>
              </a:r>
            </a:p>
          </p:txBody>
        </p:sp>
      </p:grpSp>
      <p:grpSp>
        <p:nvGrpSpPr>
          <p:cNvPr id="6" name="Group 5"/>
          <p:cNvGrpSpPr/>
          <p:nvPr/>
        </p:nvGrpSpPr>
        <p:grpSpPr>
          <a:xfrm>
            <a:off x="6090850" y="1988018"/>
            <a:ext cx="3758184" cy="2889504"/>
            <a:chOff x="5464264" y="1967075"/>
            <a:chExt cx="4674704" cy="3646982"/>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78125" y="1967075"/>
              <a:ext cx="3646983" cy="3646982"/>
            </a:xfrm>
            <a:prstGeom prst="rect">
              <a:avLst/>
            </a:prstGeom>
          </p:spPr>
        </p:pic>
        <p:sp>
          <p:nvSpPr>
            <p:cNvPr id="12" name="Rectangle 11"/>
            <p:cNvSpPr/>
            <p:nvPr/>
          </p:nvSpPr>
          <p:spPr>
            <a:xfrm>
              <a:off x="5978125" y="4833000"/>
              <a:ext cx="3646982" cy="58782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extBox 13"/>
            <p:cNvSpPr txBox="1"/>
            <p:nvPr/>
          </p:nvSpPr>
          <p:spPr>
            <a:xfrm>
              <a:off x="5464264" y="4746667"/>
              <a:ext cx="4674704" cy="738073"/>
            </a:xfrm>
            <a:prstGeom prst="rect">
              <a:avLst/>
            </a:prstGeom>
            <a:noFill/>
          </p:spPr>
          <p:txBody>
            <a:bodyPr wrap="square" rtlCol="0">
              <a:spAutoFit/>
            </a:bodyPr>
            <a:lstStyle/>
            <a:p>
              <a:pPr algn="ctr"/>
              <a:r>
                <a:rPr lang="en-US" sz="2000" b="1">
                  <a:solidFill>
                    <a:srgbClr val="142E67"/>
                  </a:solidFill>
                  <a:latin typeface="Arial" panose="020B0604020202020204" pitchFamily="34" charset="0"/>
                  <a:cs typeface="Arial" panose="020B0604020202020204" pitchFamily="34" charset="0"/>
                </a:rPr>
                <a:t>Darling Baez</a:t>
              </a:r>
            </a:p>
            <a:p>
              <a:pPr algn="ctr"/>
              <a:r>
                <a:rPr lang="en-US" sz="1200">
                  <a:solidFill>
                    <a:srgbClr val="142E67"/>
                  </a:solidFill>
                  <a:latin typeface="Arial" panose="020B0604020202020204" pitchFamily="34" charset="0"/>
                  <a:cs typeface="Arial" panose="020B0604020202020204" pitchFamily="34" charset="0"/>
                </a:rPr>
                <a:t>Senior Risk Manager</a:t>
              </a:r>
            </a:p>
          </p:txBody>
        </p:sp>
      </p:grpSp>
      <p:pic>
        <p:nvPicPr>
          <p:cNvPr id="1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Tree>
    <p:extLst>
      <p:ext uri="{BB962C8B-B14F-4D97-AF65-F5344CB8AC3E}">
        <p14:creationId xmlns:p14="http://schemas.microsoft.com/office/powerpoint/2010/main" val="19518776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505985"/>
            <a:ext cx="10515600" cy="4545358"/>
          </a:xfrm>
        </p:spPr>
        <p:txBody>
          <a:bodyPr>
            <a:noAutofit/>
          </a:bodyPr>
          <a:lstStyle/>
          <a:p>
            <a:pPr algn="just">
              <a:lnSpc>
                <a:spcPct val="100000"/>
              </a:lnSpc>
              <a:buBlip>
                <a:blip r:embed="rId2"/>
              </a:buBlip>
            </a:pPr>
            <a:r>
              <a:rPr lang="en-US" sz="2000">
                <a:latin typeface="Arial" panose="020B0604020202020204" pitchFamily="34" charset="0"/>
                <a:cs typeface="Arial" panose="020B0604020202020204" pitchFamily="34" charset="0"/>
              </a:rPr>
              <a:t>Risk Management runs all of your background reports and reviews your file to make sure that you are DOT compliant and meet Fundamental standards.</a:t>
            </a:r>
          </a:p>
          <a:p>
            <a:pPr algn="just">
              <a:lnSpc>
                <a:spcPct val="100000"/>
              </a:lnSpc>
              <a:buBlip>
                <a:blip r:embed="rId2"/>
              </a:buBlip>
            </a:pPr>
            <a:r>
              <a:rPr lang="en-US" sz="2000">
                <a:latin typeface="Arial" panose="020B0604020202020204" pitchFamily="34" charset="0"/>
                <a:cs typeface="Arial" panose="020B0604020202020204" pitchFamily="34" charset="0"/>
              </a:rPr>
              <a:t> We have run the following reports with your consent:</a:t>
            </a:r>
          </a:p>
          <a:p>
            <a:pPr lvl="1" algn="just">
              <a:lnSpc>
                <a:spcPct val="100000"/>
              </a:lnSpc>
              <a:buBlip>
                <a:blip r:embed="rId2"/>
              </a:buBlip>
            </a:pPr>
            <a:r>
              <a:rPr lang="en-US" sz="1800">
                <a:latin typeface="Arial" panose="020B0604020202020204" pitchFamily="34" charset="0"/>
                <a:cs typeface="Arial" panose="020B0604020202020204" pitchFamily="34" charset="0"/>
              </a:rPr>
              <a:t>MVR</a:t>
            </a:r>
          </a:p>
          <a:p>
            <a:pPr lvl="1" algn="just">
              <a:lnSpc>
                <a:spcPct val="100000"/>
              </a:lnSpc>
              <a:buBlip>
                <a:blip r:embed="rId2"/>
              </a:buBlip>
            </a:pPr>
            <a:r>
              <a:rPr lang="en-US" sz="1800">
                <a:latin typeface="Arial" panose="020B0604020202020204" pitchFamily="34" charset="0"/>
                <a:cs typeface="Arial" panose="020B0604020202020204" pitchFamily="34" charset="0"/>
              </a:rPr>
              <a:t>CDLIS</a:t>
            </a:r>
          </a:p>
          <a:p>
            <a:pPr lvl="1" algn="just">
              <a:lnSpc>
                <a:spcPct val="100000"/>
              </a:lnSpc>
              <a:buBlip>
                <a:blip r:embed="rId2"/>
              </a:buBlip>
            </a:pPr>
            <a:r>
              <a:rPr lang="en-US" sz="1800">
                <a:latin typeface="Arial" panose="020B0604020202020204" pitchFamily="34" charset="0"/>
                <a:cs typeface="Arial" panose="020B0604020202020204" pitchFamily="34" charset="0"/>
              </a:rPr>
              <a:t>DAC</a:t>
            </a:r>
          </a:p>
          <a:p>
            <a:pPr lvl="1" algn="just">
              <a:lnSpc>
                <a:spcPct val="100000"/>
              </a:lnSpc>
              <a:buBlip>
                <a:blip r:embed="rId2"/>
              </a:buBlip>
            </a:pPr>
            <a:r>
              <a:rPr lang="en-US" sz="1800">
                <a:latin typeface="Arial" panose="020B0604020202020204" pitchFamily="34" charset="0"/>
                <a:cs typeface="Arial" panose="020B0604020202020204" pitchFamily="34" charset="0"/>
              </a:rPr>
              <a:t>Criminal Report</a:t>
            </a:r>
          </a:p>
          <a:p>
            <a:pPr lvl="1" algn="just">
              <a:lnSpc>
                <a:spcPct val="100000"/>
              </a:lnSpc>
              <a:buBlip>
                <a:blip r:embed="rId2"/>
              </a:buBlip>
            </a:pPr>
            <a:r>
              <a:rPr lang="en-US" sz="1800">
                <a:latin typeface="Arial" panose="020B0604020202020204" pitchFamily="34" charset="0"/>
                <a:cs typeface="Arial" panose="020B0604020202020204" pitchFamily="34" charset="0"/>
              </a:rPr>
              <a:t>Full Query</a:t>
            </a:r>
          </a:p>
          <a:p>
            <a:pPr lvl="1" algn="just">
              <a:lnSpc>
                <a:spcPct val="100000"/>
              </a:lnSpc>
              <a:buBlip>
                <a:blip r:embed="rId2"/>
              </a:buBlip>
            </a:pPr>
            <a:r>
              <a:rPr lang="en-US" sz="1800">
                <a:latin typeface="Arial" panose="020B0604020202020204" pitchFamily="34" charset="0"/>
                <a:cs typeface="Arial" panose="020B0604020202020204" pitchFamily="34" charset="0"/>
              </a:rPr>
              <a:t>PSP Report</a:t>
            </a:r>
          </a:p>
          <a:p>
            <a:pPr algn="just">
              <a:lnSpc>
                <a:spcPct val="100000"/>
              </a:lnSpc>
              <a:buBlip>
                <a:blip r:embed="rId2"/>
              </a:buBlip>
            </a:pPr>
            <a:r>
              <a:rPr lang="en-US" sz="2000">
                <a:latin typeface="Arial" panose="020B0604020202020204" pitchFamily="34" charset="0"/>
                <a:cs typeface="Arial" panose="020B0604020202020204" pitchFamily="34" charset="0"/>
              </a:rPr>
              <a:t>We are required to verify your employment history. We have 30 days to complete this, per DOT, so we allow you to start working while we work on the verifications. There may be times when you get a call from a Risk Manager, your Recruiter or Driver Manager asking for additional information to help us to do to this work.</a:t>
            </a:r>
          </a:p>
        </p:txBody>
      </p:sp>
      <p:sp>
        <p:nvSpPr>
          <p:cNvPr id="8" name="Rectangle 7"/>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Approval to Work</a:t>
            </a:r>
          </a:p>
        </p:txBody>
      </p:sp>
      <p:cxnSp>
        <p:nvCxnSpPr>
          <p:cNvPr id="10" name="Straight Connector 9"/>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1"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Tree>
    <p:extLst>
      <p:ext uri="{BB962C8B-B14F-4D97-AF65-F5344CB8AC3E}">
        <p14:creationId xmlns:p14="http://schemas.microsoft.com/office/powerpoint/2010/main" val="1598455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496311"/>
            <a:ext cx="10515600" cy="4553614"/>
          </a:xfrm>
        </p:spPr>
        <p:txBody>
          <a:bodyPr>
            <a:noAutofit/>
          </a:bodyPr>
          <a:lstStyle/>
          <a:p>
            <a:pPr algn="just">
              <a:lnSpc>
                <a:spcPct val="100000"/>
              </a:lnSpc>
              <a:buBlip>
                <a:blip r:embed="rId2"/>
              </a:buBlip>
            </a:pPr>
            <a:r>
              <a:rPr lang="en-US" sz="1600">
                <a:latin typeface="Arial" panose="020B0604020202020204" pitchFamily="34" charset="0"/>
                <a:cs typeface="Arial" panose="020B0604020202020204" pitchFamily="34" charset="0"/>
              </a:rPr>
              <a:t>Maintenance items are the documents within a driver’s file that have expiration dates. All maintenance items must be kept current to continue to legally drive and/or meet DOT &amp; FLS standards. </a:t>
            </a:r>
          </a:p>
          <a:p>
            <a:pPr algn="just">
              <a:lnSpc>
                <a:spcPct val="100000"/>
              </a:lnSpc>
              <a:buBlip>
                <a:blip r:embed="rId2"/>
              </a:buBlip>
            </a:pPr>
            <a:r>
              <a:rPr lang="en-US" sz="1600">
                <a:latin typeface="Arial" panose="020B0604020202020204" pitchFamily="34" charset="0"/>
                <a:cs typeface="Arial" panose="020B0604020202020204" pitchFamily="34" charset="0"/>
              </a:rPr>
              <a:t>We keep track of the following items: </a:t>
            </a:r>
          </a:p>
          <a:p>
            <a:pPr lvl="1" algn="just">
              <a:lnSpc>
                <a:spcPct val="100000"/>
              </a:lnSpc>
              <a:buBlip>
                <a:blip r:embed="rId2"/>
              </a:buBlip>
            </a:pPr>
            <a:r>
              <a:rPr lang="en-US" sz="1400">
                <a:latin typeface="Arial" panose="020B0604020202020204" pitchFamily="34" charset="0"/>
                <a:cs typeface="Arial" panose="020B0604020202020204" pitchFamily="34" charset="0"/>
              </a:rPr>
              <a:t>Medical Card</a:t>
            </a:r>
          </a:p>
          <a:p>
            <a:pPr lvl="1" algn="just">
              <a:lnSpc>
                <a:spcPct val="100000"/>
              </a:lnSpc>
              <a:buBlip>
                <a:blip r:embed="rId2"/>
              </a:buBlip>
            </a:pPr>
            <a:r>
              <a:rPr lang="en-US" sz="1400">
                <a:latin typeface="Arial" panose="020B0604020202020204" pitchFamily="34" charset="0"/>
                <a:cs typeface="Arial" panose="020B0604020202020204" pitchFamily="34" charset="0"/>
              </a:rPr>
              <a:t>Driver Qualification (DQ) Card</a:t>
            </a:r>
          </a:p>
          <a:p>
            <a:pPr lvl="1" algn="just">
              <a:lnSpc>
                <a:spcPct val="100000"/>
              </a:lnSpc>
              <a:buBlip>
                <a:blip r:embed="rId2"/>
              </a:buBlip>
            </a:pPr>
            <a:r>
              <a:rPr lang="en-US" sz="1400">
                <a:latin typeface="Arial" panose="020B0604020202020204" pitchFamily="34" charset="0"/>
                <a:cs typeface="Arial" panose="020B0604020202020204" pitchFamily="34" charset="0"/>
              </a:rPr>
              <a:t>TWIC Card</a:t>
            </a:r>
          </a:p>
          <a:p>
            <a:pPr lvl="1" algn="just">
              <a:lnSpc>
                <a:spcPct val="100000"/>
              </a:lnSpc>
              <a:buBlip>
                <a:blip r:embed="rId2"/>
              </a:buBlip>
            </a:pPr>
            <a:r>
              <a:rPr lang="en-US" sz="1400">
                <a:latin typeface="Arial" panose="020B0604020202020204" pitchFamily="34" charset="0"/>
                <a:cs typeface="Arial" panose="020B0604020202020204" pitchFamily="34" charset="0"/>
              </a:rPr>
              <a:t>Driver’s License</a:t>
            </a:r>
          </a:p>
          <a:p>
            <a:pPr lvl="1" algn="just">
              <a:lnSpc>
                <a:spcPct val="100000"/>
              </a:lnSpc>
              <a:buBlip>
                <a:blip r:embed="rId2"/>
              </a:buBlip>
            </a:pPr>
            <a:r>
              <a:rPr lang="en-US" sz="1400">
                <a:latin typeface="Arial" panose="020B0604020202020204" pitchFamily="34" charset="0"/>
                <a:cs typeface="Arial" panose="020B0604020202020204" pitchFamily="34" charset="0"/>
              </a:rPr>
              <a:t>Minimum Driver Standards</a:t>
            </a:r>
          </a:p>
          <a:p>
            <a:pPr lvl="1" algn="just">
              <a:lnSpc>
                <a:spcPct val="100000"/>
              </a:lnSpc>
              <a:buBlip>
                <a:blip r:embed="rId2"/>
              </a:buBlip>
            </a:pPr>
            <a:r>
              <a:rPr lang="en-US" sz="1400">
                <a:latin typeface="Arial" panose="020B0604020202020204" pitchFamily="34" charset="0"/>
                <a:cs typeface="Arial" panose="020B0604020202020204" pitchFamily="34" charset="0"/>
              </a:rPr>
              <a:t>Letter Agreement</a:t>
            </a:r>
          </a:p>
          <a:p>
            <a:pPr lvl="1" algn="just">
              <a:lnSpc>
                <a:spcPct val="100000"/>
              </a:lnSpc>
              <a:buBlip>
                <a:blip r:embed="rId2"/>
              </a:buBlip>
            </a:pPr>
            <a:r>
              <a:rPr lang="en-US" sz="1400">
                <a:latin typeface="Arial" panose="020B0604020202020204" pitchFamily="34" charset="0"/>
                <a:cs typeface="Arial" panose="020B0604020202020204" pitchFamily="34" charset="0"/>
              </a:rPr>
              <a:t>Annual Review &amp; MVR</a:t>
            </a:r>
          </a:p>
          <a:p>
            <a:pPr lvl="1" algn="just">
              <a:lnSpc>
                <a:spcPct val="100000"/>
              </a:lnSpc>
              <a:buBlip>
                <a:blip r:embed="rId2"/>
              </a:buBlip>
            </a:pPr>
            <a:r>
              <a:rPr lang="en-US" sz="1400">
                <a:latin typeface="Arial" panose="020B0604020202020204" pitchFamily="34" charset="0"/>
                <a:cs typeface="Arial" panose="020B0604020202020204" pitchFamily="34" charset="0"/>
              </a:rPr>
              <a:t>Drug and Alcohol Clearinghouse Query</a:t>
            </a:r>
          </a:p>
          <a:p>
            <a:pPr algn="just">
              <a:lnSpc>
                <a:spcPct val="100000"/>
              </a:lnSpc>
              <a:buBlip>
                <a:blip r:embed="rId2"/>
              </a:buBlip>
            </a:pPr>
            <a:r>
              <a:rPr lang="en-US" sz="1600">
                <a:latin typeface="Arial" panose="020B0604020202020204" pitchFamily="34" charset="0"/>
                <a:cs typeface="Arial" panose="020B0604020202020204" pitchFamily="34" charset="0"/>
              </a:rPr>
              <a:t>All documents requiring a signature can be signed electronically either on your phone or computer. We will send you reminders via email and text.</a:t>
            </a:r>
          </a:p>
          <a:p>
            <a:pPr lvl="1" algn="just">
              <a:lnSpc>
                <a:spcPct val="100000"/>
              </a:lnSpc>
              <a:buBlip>
                <a:blip r:embed="rId2"/>
              </a:buBlip>
            </a:pPr>
            <a:r>
              <a:rPr lang="en-US" sz="1400">
                <a:latin typeface="Arial" panose="020B0604020202020204" pitchFamily="34" charset="0"/>
                <a:cs typeface="Arial" panose="020B0604020202020204" pitchFamily="34" charset="0"/>
              </a:rPr>
              <a:t>We will remind you about 2-3 weeks before the expiration date</a:t>
            </a:r>
          </a:p>
          <a:p>
            <a:pPr lvl="1" algn="just">
              <a:lnSpc>
                <a:spcPct val="100000"/>
              </a:lnSpc>
              <a:buBlip>
                <a:blip r:embed="rId2"/>
              </a:buBlip>
            </a:pPr>
            <a:r>
              <a:rPr lang="en-US" sz="1400">
                <a:latin typeface="Arial" panose="020B0604020202020204" pitchFamily="34" charset="0"/>
                <a:cs typeface="Arial" panose="020B0604020202020204" pitchFamily="34" charset="0"/>
              </a:rPr>
              <a:t>You will get at least 2 phone calls from us</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Maintenance Items</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9916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583116"/>
            <a:ext cx="10515600" cy="3943040"/>
          </a:xfrm>
        </p:spPr>
        <p:txBody>
          <a:bodyPr>
            <a:noAutofit/>
          </a:bodyPr>
          <a:lstStyle/>
          <a:p>
            <a:pPr algn="just">
              <a:lnSpc>
                <a:spcPct val="120000"/>
              </a:lnSpc>
              <a:buBlip>
                <a:blip r:embed="rId2"/>
              </a:buBlip>
            </a:pPr>
            <a:r>
              <a:rPr lang="en-US" sz="1600">
                <a:latin typeface="Arial" panose="020B0604020202020204" pitchFamily="34" charset="0"/>
                <a:cs typeface="Arial" panose="020B0604020202020204" pitchFamily="34" charset="0"/>
              </a:rPr>
              <a:t>Driver’s use the Motive (formerly </a:t>
            </a:r>
            <a:r>
              <a:rPr lang="en-US" sz="1600" err="1">
                <a:latin typeface="Arial" panose="020B0604020202020204" pitchFamily="34" charset="0"/>
                <a:cs typeface="Arial" panose="020B0604020202020204" pitchFamily="34" charset="0"/>
              </a:rPr>
              <a:t>KeepTruckin</a:t>
            </a:r>
            <a:r>
              <a:rPr lang="en-US" sz="1600">
                <a:latin typeface="Arial" panose="020B0604020202020204" pitchFamily="34" charset="0"/>
                <a:cs typeface="Arial" panose="020B0604020202020204" pitchFamily="34" charset="0"/>
              </a:rPr>
              <a:t>) app to track their Record Of Duty Status (RODS) to comply with the FMCSA regulations regarding Hours of Service (HOS).</a:t>
            </a:r>
          </a:p>
          <a:p>
            <a:pPr algn="just">
              <a:lnSpc>
                <a:spcPct val="120000"/>
              </a:lnSpc>
              <a:buBlip>
                <a:blip r:embed="rId2"/>
              </a:buBlip>
            </a:pPr>
            <a:r>
              <a:rPr lang="en-US" sz="1600">
                <a:latin typeface="Arial" panose="020B0604020202020204" pitchFamily="34" charset="0"/>
                <a:cs typeface="Arial" panose="020B0604020202020204" pitchFamily="34" charset="0"/>
              </a:rPr>
              <a:t>Motive enables Fundamental drivers to provide their RODS to each customer when they report for work each day. It can be emailed to the customer and entered into their ELD. </a:t>
            </a:r>
          </a:p>
          <a:p>
            <a:pPr algn="just">
              <a:lnSpc>
                <a:spcPct val="120000"/>
              </a:lnSpc>
              <a:buBlip>
                <a:blip r:embed="rId2"/>
              </a:buBlip>
            </a:pPr>
            <a:r>
              <a:rPr lang="en-US" sz="1600">
                <a:latin typeface="Arial" panose="020B0604020202020204" pitchFamily="34" charset="0"/>
                <a:cs typeface="Arial" panose="020B0604020202020204" pitchFamily="34" charset="0"/>
              </a:rPr>
              <a:t>The Motive App can be downloaded on either an Android or Apple device.</a:t>
            </a:r>
          </a:p>
          <a:p>
            <a:pPr algn="just">
              <a:lnSpc>
                <a:spcPct val="120000"/>
              </a:lnSpc>
              <a:buBlip>
                <a:blip r:embed="rId2"/>
              </a:buBlip>
            </a:pPr>
            <a:r>
              <a:rPr lang="en-US" sz="1600">
                <a:latin typeface="Arial" panose="020B0604020202020204" pitchFamily="34" charset="0"/>
                <a:cs typeface="Arial" panose="020B0604020202020204" pitchFamily="34" charset="0"/>
              </a:rPr>
              <a:t>Risk Management has created a login for you, which you should have received via email. If you did not, please let us know. </a:t>
            </a:r>
          </a:p>
          <a:p>
            <a:pPr algn="just">
              <a:lnSpc>
                <a:spcPct val="120000"/>
              </a:lnSpc>
              <a:buBlip>
                <a:blip r:embed="rId2"/>
              </a:buBlip>
            </a:pPr>
            <a:r>
              <a:rPr lang="en-US" sz="1600">
                <a:latin typeface="Arial" panose="020B0604020202020204" pitchFamily="34" charset="0"/>
                <a:cs typeface="Arial" panose="020B0604020202020204" pitchFamily="34" charset="0"/>
              </a:rPr>
              <a:t>If you already have an account with Motive you will need to sign in then connect to Fundamental by using our code under “Company Connection” in the settings </a:t>
            </a:r>
            <a:r>
              <a:rPr lang="en-US" sz="1600" b="1">
                <a:latin typeface="Arial" panose="020B0604020202020204" pitchFamily="34" charset="0"/>
                <a:cs typeface="Arial" panose="020B0604020202020204" pitchFamily="34" charset="0"/>
              </a:rPr>
              <a:t>KT3813923.</a:t>
            </a:r>
          </a:p>
          <a:p>
            <a:pPr algn="just">
              <a:lnSpc>
                <a:spcPct val="120000"/>
              </a:lnSpc>
              <a:buBlip>
                <a:blip r:embed="rId2"/>
              </a:buBlip>
            </a:pPr>
            <a:r>
              <a:rPr lang="en-US" sz="1600">
                <a:latin typeface="Arial" panose="020B0604020202020204" pitchFamily="34" charset="0"/>
                <a:cs typeface="Arial" panose="020B0604020202020204" pitchFamily="34" charset="0"/>
              </a:rPr>
              <a:t>You also should have received instructions on how to use the Motive app.</a:t>
            </a:r>
          </a:p>
          <a:p>
            <a:pPr algn="just">
              <a:lnSpc>
                <a:spcPct val="120000"/>
              </a:lnSpc>
              <a:buBlip>
                <a:blip r:embed="rId2"/>
              </a:buBlip>
            </a:pPr>
            <a:r>
              <a:rPr lang="en-US" sz="1600">
                <a:latin typeface="Arial" panose="020B0604020202020204" pitchFamily="34" charset="0"/>
                <a:cs typeface="Arial" panose="020B0604020202020204" pitchFamily="34" charset="0"/>
              </a:rPr>
              <a:t>Please download this app prior to your first run, if you haven’t already. </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Motive App</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stretch>
            <a:fillRect/>
          </a:stretch>
        </p:blipFill>
        <p:spPr>
          <a:xfrm>
            <a:off x="445195" y="6076456"/>
            <a:ext cx="1638300" cy="742950"/>
          </a:xfrm>
          <a:prstGeom prst="rect">
            <a:avLst/>
          </a:prstGeom>
        </p:spPr>
      </p:pic>
    </p:spTree>
    <p:extLst>
      <p:ext uri="{BB962C8B-B14F-4D97-AF65-F5344CB8AC3E}">
        <p14:creationId xmlns:p14="http://schemas.microsoft.com/office/powerpoint/2010/main" val="2537238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116450" y="1730843"/>
            <a:ext cx="742511" cy="369332"/>
          </a:xfrm>
          <a:prstGeom prst="rect">
            <a:avLst/>
          </a:prstGeom>
          <a:noFill/>
        </p:spPr>
        <p:txBody>
          <a:bodyPr wrap="none" rtlCol="0">
            <a:spAutoFit/>
          </a:bodyPr>
          <a:lstStyle/>
          <a:p>
            <a:r>
              <a:rPr lang="en-US" b="1">
                <a:solidFill>
                  <a:prstClr val="black"/>
                </a:solidFill>
              </a:rPr>
              <a:t>Apple</a:t>
            </a:r>
          </a:p>
        </p:txBody>
      </p:sp>
      <p:sp>
        <p:nvSpPr>
          <p:cNvPr id="9" name="TextBox 8"/>
          <p:cNvSpPr txBox="1"/>
          <p:nvPr/>
        </p:nvSpPr>
        <p:spPr>
          <a:xfrm>
            <a:off x="2011259" y="3681942"/>
            <a:ext cx="952890" cy="369332"/>
          </a:xfrm>
          <a:prstGeom prst="rect">
            <a:avLst/>
          </a:prstGeom>
          <a:noFill/>
        </p:spPr>
        <p:txBody>
          <a:bodyPr wrap="none" rtlCol="0">
            <a:spAutoFit/>
          </a:bodyPr>
          <a:lstStyle/>
          <a:p>
            <a:r>
              <a:rPr lang="en-US" b="1">
                <a:solidFill>
                  <a:prstClr val="black"/>
                </a:solidFill>
              </a:rPr>
              <a:t>Android</a:t>
            </a:r>
          </a:p>
        </p:txBody>
      </p:sp>
      <p:pic>
        <p:nvPicPr>
          <p:cNvPr id="12"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13" name="Rectangle 12"/>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Motive App</a:t>
            </a:r>
          </a:p>
        </p:txBody>
      </p:sp>
      <p:cxnSp>
        <p:nvCxnSpPr>
          <p:cNvPr id="15" name="Straight Connector 14"/>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3"/>
          <a:stretch>
            <a:fillRect/>
          </a:stretch>
        </p:blipFill>
        <p:spPr>
          <a:xfrm>
            <a:off x="445195" y="6076456"/>
            <a:ext cx="1638300" cy="742950"/>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33050" y="2145754"/>
            <a:ext cx="3510463" cy="13139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05089" y="4116734"/>
            <a:ext cx="3165231" cy="1828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406576" y="1642394"/>
            <a:ext cx="2782537" cy="46868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620014" y="1730843"/>
            <a:ext cx="3104856" cy="33270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6876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13" name="Rectangle 12"/>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4"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Motive App</a:t>
            </a:r>
          </a:p>
        </p:txBody>
      </p:sp>
      <p:cxnSp>
        <p:nvCxnSpPr>
          <p:cNvPr id="15" name="Straight Connector 14"/>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a:blip r:embed="rId4"/>
          <a:stretch>
            <a:fillRect/>
          </a:stretch>
        </p:blipFill>
        <p:spPr>
          <a:xfrm>
            <a:off x="445195" y="6076456"/>
            <a:ext cx="1638300" cy="742950"/>
          </a:xfrm>
          <a:prstGeom prst="rect">
            <a:avLst/>
          </a:prstGeom>
        </p:spPr>
      </p:pic>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5195" y="1459677"/>
            <a:ext cx="2519088" cy="4480618"/>
          </a:xfrm>
          <a:prstGeom prst="rect">
            <a:avLst/>
          </a:prstGeom>
        </p:spPr>
      </p:pic>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99845" y="1459677"/>
            <a:ext cx="2519087" cy="4480618"/>
          </a:xfrm>
          <a:prstGeom prst="rect">
            <a:avLst/>
          </a:prstGeom>
        </p:spPr>
      </p:pic>
      <p:pic>
        <p:nvPicPr>
          <p:cNvPr id="4" name="Picture 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54494" y="1468404"/>
            <a:ext cx="2574174" cy="4578598"/>
          </a:xfrm>
          <a:prstGeom prst="rect">
            <a:avLst/>
          </a:prstGeom>
        </p:spPr>
      </p:pic>
      <p:pic>
        <p:nvPicPr>
          <p:cNvPr id="5" name="Picture 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064230" y="1460325"/>
            <a:ext cx="2595276" cy="4616130"/>
          </a:xfrm>
          <a:prstGeom prst="rect">
            <a:avLst/>
          </a:prstGeom>
        </p:spPr>
      </p:pic>
    </p:spTree>
    <p:extLst>
      <p:ext uri="{BB962C8B-B14F-4D97-AF65-F5344CB8AC3E}">
        <p14:creationId xmlns:p14="http://schemas.microsoft.com/office/powerpoint/2010/main" val="15843346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593571"/>
          </a:xfrm>
        </p:spPr>
        <p:txBody>
          <a:bodyPr>
            <a:normAutofit/>
          </a:bodyPr>
          <a:lstStyle/>
          <a:p>
            <a:pPr algn="just">
              <a:lnSpc>
                <a:spcPct val="100000"/>
              </a:lnSpc>
              <a:spcAft>
                <a:spcPts val="800"/>
              </a:spcAft>
              <a:buBlip>
                <a:blip r:embed="rId2"/>
              </a:buBlip>
            </a:pPr>
            <a:r>
              <a:rPr lang="en-US" sz="2000">
                <a:latin typeface="Arial" panose="020B0604020202020204" pitchFamily="34" charset="0"/>
                <a:cs typeface="Arial" panose="020B0604020202020204" pitchFamily="34" charset="0"/>
              </a:rPr>
              <a:t>DOT Pre-Employment Drug Test:</a:t>
            </a:r>
          </a:p>
          <a:p>
            <a:pPr lvl="1" algn="just">
              <a:lnSpc>
                <a:spcPct val="100000"/>
              </a:lnSpc>
              <a:buBlip>
                <a:blip r:embed="rId2"/>
              </a:buBlip>
            </a:pPr>
            <a:r>
              <a:rPr lang="en-US" sz="1800">
                <a:latin typeface="Arial" panose="020B0604020202020204" pitchFamily="34" charset="0"/>
                <a:cs typeface="Arial" panose="020B0604020202020204" pitchFamily="34" charset="0"/>
              </a:rPr>
              <a:t>All drivers are required to complete and pass before beginning work.</a:t>
            </a:r>
          </a:p>
          <a:p>
            <a:pPr lvl="1" algn="just">
              <a:lnSpc>
                <a:spcPct val="100000"/>
              </a:lnSpc>
              <a:buBlip>
                <a:blip r:embed="rId2"/>
              </a:buBlip>
            </a:pPr>
            <a:r>
              <a:rPr lang="en-US" sz="1800">
                <a:latin typeface="Arial" panose="020B0604020202020204" pitchFamily="34" charset="0"/>
                <a:cs typeface="Arial" panose="020B0604020202020204" pitchFamily="34" charset="0"/>
              </a:rPr>
              <a:t>Tested for: Marijuana, Cocaine, Opiates, Amphetamines and Phencyclidine (PCP).</a:t>
            </a:r>
          </a:p>
          <a:p>
            <a:pPr algn="just">
              <a:lnSpc>
                <a:spcPct val="100000"/>
              </a:lnSpc>
              <a:spcAft>
                <a:spcPts val="800"/>
              </a:spcAft>
              <a:buBlip>
                <a:blip r:embed="rId2"/>
              </a:buBlip>
            </a:pPr>
            <a:r>
              <a:rPr lang="en-US" sz="2000">
                <a:latin typeface="Arial" panose="020B0604020202020204" pitchFamily="34" charset="0"/>
                <a:cs typeface="Arial" panose="020B0604020202020204" pitchFamily="34" charset="0"/>
              </a:rPr>
              <a:t>Random Drug Test:</a:t>
            </a:r>
          </a:p>
          <a:p>
            <a:pPr lvl="1" algn="just">
              <a:lnSpc>
                <a:spcPct val="100000"/>
              </a:lnSpc>
              <a:buBlip>
                <a:blip r:embed="rId2"/>
              </a:buBlip>
            </a:pPr>
            <a:r>
              <a:rPr lang="en-US" sz="1800">
                <a:latin typeface="Arial" panose="020B0604020202020204" pitchFamily="34" charset="0"/>
                <a:cs typeface="Arial" panose="020B0604020202020204" pitchFamily="34" charset="0"/>
              </a:rPr>
              <a:t>You may be called by your Driver Manager to complete a random drug and/or alcohol test.</a:t>
            </a:r>
          </a:p>
          <a:p>
            <a:pPr lvl="1" algn="just">
              <a:lnSpc>
                <a:spcPct val="100000"/>
              </a:lnSpc>
              <a:buBlip>
                <a:blip r:embed="rId2"/>
              </a:buBlip>
            </a:pPr>
            <a:r>
              <a:rPr lang="en-US" sz="1800">
                <a:latin typeface="Arial" panose="020B0604020202020204" pitchFamily="34" charset="0"/>
                <a:cs typeface="Arial" panose="020B0604020202020204" pitchFamily="34" charset="0"/>
              </a:rPr>
              <a:t>You must go immediately when called.</a:t>
            </a:r>
          </a:p>
          <a:p>
            <a:pPr lvl="1" algn="just">
              <a:lnSpc>
                <a:spcPct val="100000"/>
              </a:lnSpc>
              <a:buBlip>
                <a:blip r:embed="rId2"/>
              </a:buBlip>
            </a:pPr>
            <a:r>
              <a:rPr lang="en-US" sz="1800">
                <a:latin typeface="Arial" panose="020B0604020202020204" pitchFamily="34" charset="0"/>
                <a:cs typeface="Arial" panose="020B0604020202020204" pitchFamily="34" charset="0"/>
              </a:rPr>
              <a:t>Failure to do so is a refusal under the regulations and prohibits you from driving.</a:t>
            </a:r>
          </a:p>
          <a:p>
            <a:pPr algn="just">
              <a:lnSpc>
                <a:spcPct val="100000"/>
              </a:lnSpc>
              <a:spcAft>
                <a:spcPts val="800"/>
              </a:spcAft>
              <a:buBlip>
                <a:blip r:embed="rId2"/>
              </a:buBlip>
            </a:pPr>
            <a:r>
              <a:rPr lang="en-US" sz="2000">
                <a:latin typeface="Arial" panose="020B0604020202020204" pitchFamily="34" charset="0"/>
                <a:cs typeface="Arial" panose="020B0604020202020204" pitchFamily="34" charset="0"/>
              </a:rPr>
              <a:t>Reasonable Suspicion Drug Test:</a:t>
            </a:r>
          </a:p>
          <a:p>
            <a:pPr lvl="1" algn="just">
              <a:lnSpc>
                <a:spcPct val="100000"/>
              </a:lnSpc>
              <a:buBlip>
                <a:blip r:embed="rId2"/>
              </a:buBlip>
            </a:pPr>
            <a:r>
              <a:rPr lang="en-US" sz="1800">
                <a:latin typeface="Arial" panose="020B0604020202020204" pitchFamily="34" charset="0"/>
                <a:cs typeface="Arial" panose="020B0604020202020204" pitchFamily="34" charset="0"/>
              </a:rPr>
              <a:t>When and if a trained supervisor suspects that a driver is using (or under the influence of) a controlled substance and/or alcohol.</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9" name="Rectangle 8"/>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DOT Drug &amp; Alcohol Testing</a:t>
            </a:r>
          </a:p>
        </p:txBody>
      </p:sp>
      <p:cxnSp>
        <p:nvCxnSpPr>
          <p:cNvPr id="11" name="Straight Connector 10"/>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4042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 y="0"/>
            <a:ext cx="12192000" cy="1227909"/>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 y="5138569"/>
            <a:ext cx="12191999" cy="1146982"/>
          </a:xfrm>
          <a:prstGeom prst="rect">
            <a:avLst/>
          </a:prstGeom>
          <a:solidFill>
            <a:srgbClr val="D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5172888"/>
            <a:ext cx="12192001" cy="1078343"/>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623141" y="145685"/>
            <a:ext cx="6945708" cy="936538"/>
          </a:xfrm>
          <a:prstGeom prst="rect">
            <a:avLst/>
          </a:prstGeom>
        </p:spPr>
      </p:pic>
      <p:sp>
        <p:nvSpPr>
          <p:cNvPr id="2" name="Title 1"/>
          <p:cNvSpPr>
            <a:spLocks noGrp="1"/>
          </p:cNvSpPr>
          <p:nvPr>
            <p:ph type="ctrTitle"/>
          </p:nvPr>
        </p:nvSpPr>
        <p:spPr>
          <a:xfrm>
            <a:off x="1523995" y="5280986"/>
            <a:ext cx="9144000" cy="862149"/>
          </a:xfrm>
        </p:spPr>
        <p:txBody>
          <a:bodyPr>
            <a:noAutofit/>
          </a:bodyPr>
          <a:lstStyle/>
          <a:p>
            <a:r>
              <a:rPr lang="en-US" sz="5400" b="1">
                <a:solidFill>
                  <a:schemeClr val="bg1"/>
                </a:solidFill>
                <a:latin typeface="Arial" panose="020B0604020202020204" pitchFamily="34" charset="0"/>
                <a:cs typeface="Arial" panose="020B0604020202020204" pitchFamily="34" charset="0"/>
              </a:rPr>
              <a:t>Driver Management</a:t>
            </a:r>
          </a:p>
        </p:txBody>
      </p:sp>
    </p:spTree>
    <p:extLst>
      <p:ext uri="{BB962C8B-B14F-4D97-AF65-F5344CB8AC3E}">
        <p14:creationId xmlns:p14="http://schemas.microsoft.com/office/powerpoint/2010/main" val="4052223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spcAft>
                <a:spcPts val="800"/>
              </a:spcAft>
              <a:buBlip>
                <a:blip r:embed="rId2"/>
              </a:buBlip>
            </a:pPr>
            <a:r>
              <a:rPr lang="en-US" sz="2000">
                <a:latin typeface="Arial" panose="020B0604020202020204" pitchFamily="34" charset="0"/>
                <a:cs typeface="Arial" panose="020B0604020202020204" pitchFamily="34" charset="0"/>
              </a:rPr>
              <a:t>Post-accident testing occurs under the following circumstances:</a:t>
            </a:r>
          </a:p>
          <a:p>
            <a:pPr lvl="1" algn="just">
              <a:buBlip>
                <a:blip r:embed="rId2"/>
              </a:buBlip>
            </a:pPr>
            <a:r>
              <a:rPr lang="en-US" sz="1800">
                <a:latin typeface="Arial" panose="020B0604020202020204" pitchFamily="34" charset="0"/>
                <a:cs typeface="Arial" panose="020B0604020202020204" pitchFamily="34" charset="0"/>
              </a:rPr>
              <a:t>If the accident results in the loss of human life, or</a:t>
            </a:r>
          </a:p>
          <a:p>
            <a:pPr lvl="1" algn="just">
              <a:buBlip>
                <a:blip r:embed="rId2"/>
              </a:buBlip>
            </a:pPr>
            <a:r>
              <a:rPr lang="en-US" sz="1800">
                <a:latin typeface="Arial" panose="020B0604020202020204" pitchFamily="34" charset="0"/>
                <a:cs typeface="Arial" panose="020B0604020202020204" pitchFamily="34" charset="0"/>
              </a:rPr>
              <a:t>If the accident results in bodily injury that requires medical treatment at the scene or ambulance transport, or</a:t>
            </a:r>
          </a:p>
          <a:p>
            <a:pPr lvl="1" algn="just">
              <a:buBlip>
                <a:blip r:embed="rId2"/>
              </a:buBlip>
            </a:pPr>
            <a:r>
              <a:rPr lang="en-US" sz="1800">
                <a:latin typeface="Arial" panose="020B0604020202020204" pitchFamily="34" charset="0"/>
                <a:cs typeface="Arial" panose="020B0604020202020204" pitchFamily="34" charset="0"/>
              </a:rPr>
              <a:t>If one or more vehicles incur disabling damage requiring the vehicle to be towed from the scene, or</a:t>
            </a:r>
          </a:p>
          <a:p>
            <a:pPr lvl="1" algn="just">
              <a:buBlip>
                <a:blip r:embed="rId2"/>
              </a:buBlip>
            </a:pPr>
            <a:r>
              <a:rPr lang="en-US" sz="1800">
                <a:latin typeface="Arial" panose="020B0604020202020204" pitchFamily="34" charset="0"/>
                <a:cs typeface="Arial" panose="020B0604020202020204" pitchFamily="34" charset="0"/>
              </a:rPr>
              <a:t>If you receive a citation from the police for a moving violation.</a:t>
            </a:r>
          </a:p>
          <a:p>
            <a:pPr algn="just">
              <a:buBlip>
                <a:blip r:embed="rId2"/>
              </a:buBlip>
            </a:pPr>
            <a:r>
              <a:rPr lang="en-US" sz="2000">
                <a:latin typeface="Arial" panose="020B0604020202020204" pitchFamily="34" charset="0"/>
                <a:cs typeface="Arial" panose="020B0604020202020204" pitchFamily="34" charset="0"/>
              </a:rPr>
              <a:t>Post-injury testing occurs after a work related injury requiring medical treatment. </a:t>
            </a:r>
          </a:p>
          <a:p>
            <a:pPr algn="just">
              <a:buBlip>
                <a:blip r:embed="rId2"/>
              </a:buBlip>
            </a:pPr>
            <a:r>
              <a:rPr lang="en-US" sz="2000">
                <a:latin typeface="Arial" panose="020B0604020202020204" pitchFamily="34" charset="0"/>
                <a:cs typeface="Arial" panose="020B0604020202020204" pitchFamily="34" charset="0"/>
              </a:rPr>
              <a:t>Regulations prohibit the use of any alcohol for four (4) hours before driving a commercial vehicle and the carrying of any alcohol.   </a:t>
            </a:r>
          </a:p>
          <a:p>
            <a:pPr algn="just">
              <a:buBlip>
                <a:blip r:embed="rId2"/>
              </a:buBlip>
            </a:pPr>
            <a:r>
              <a:rPr lang="en-US" sz="2000">
                <a:latin typeface="Arial" panose="020B0604020202020204" pitchFamily="34" charset="0"/>
                <a:cs typeface="Arial" panose="020B0604020202020204" pitchFamily="34" charset="0"/>
              </a:rPr>
              <a:t>A copy of our Drug and Alcohol Policy was provided during your application process. If you need an additional copy, please let us know.</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DOT Drug &amp; Alcohol Testing</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231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582035"/>
            <a:ext cx="10515600" cy="4351338"/>
          </a:xfrm>
        </p:spPr>
        <p:txBody>
          <a:bodyPr>
            <a:noAutofit/>
          </a:bodyPr>
          <a:lstStyle/>
          <a:p>
            <a:pPr algn="just">
              <a:lnSpc>
                <a:spcPct val="120000"/>
              </a:lnSpc>
              <a:buBlip>
                <a:blip r:embed="rId2"/>
              </a:buBlip>
            </a:pPr>
            <a:r>
              <a:rPr lang="en-US" sz="2000">
                <a:latin typeface="Arial" panose="020B0604020202020204" pitchFamily="34" charset="0"/>
                <a:cs typeface="Arial" panose="020B0604020202020204" pitchFamily="34" charset="0"/>
              </a:rPr>
              <a:t>The Clearinghouse contains all drug and alcohol violations that occurred on or after January 6, 2020.</a:t>
            </a:r>
          </a:p>
          <a:p>
            <a:pPr algn="just">
              <a:lnSpc>
                <a:spcPct val="120000"/>
              </a:lnSpc>
              <a:buBlip>
                <a:blip r:embed="rId2"/>
              </a:buBlip>
            </a:pPr>
            <a:r>
              <a:rPr lang="en-US" sz="2000">
                <a:latin typeface="Arial" panose="020B0604020202020204" pitchFamily="34" charset="0"/>
                <a:cs typeface="Arial" panose="020B0604020202020204" pitchFamily="34" charset="0"/>
              </a:rPr>
              <a:t>Fundamental requests a Full Query before you work. A Full Query lists any drug and alcohol violations in your record. </a:t>
            </a:r>
          </a:p>
          <a:p>
            <a:pPr algn="just">
              <a:lnSpc>
                <a:spcPct val="120000"/>
              </a:lnSpc>
              <a:buBlip>
                <a:blip r:embed="rId2"/>
              </a:buBlip>
            </a:pPr>
            <a:r>
              <a:rPr lang="en-US" sz="2000">
                <a:latin typeface="Arial" panose="020B0604020202020204" pitchFamily="34" charset="0"/>
                <a:cs typeface="Arial" panose="020B0604020202020204" pitchFamily="34" charset="0"/>
              </a:rPr>
              <a:t>Once a year, we request a Limited Query that shows if there are any records in the Clearinghouse. You do not need to consent each time; we have your signed release. </a:t>
            </a:r>
          </a:p>
          <a:p>
            <a:pPr algn="just">
              <a:lnSpc>
                <a:spcPct val="120000"/>
              </a:lnSpc>
              <a:buBlip>
                <a:blip r:embed="rId2"/>
              </a:buBlip>
            </a:pPr>
            <a:r>
              <a:rPr lang="en-US" sz="2000">
                <a:latin typeface="Arial" panose="020B0604020202020204" pitchFamily="34" charset="0"/>
                <a:cs typeface="Arial" panose="020B0604020202020204" pitchFamily="34" charset="0"/>
              </a:rPr>
              <a:t>If there are records, we would ask you for your written consent and then request a Full Query to see what those violations are, and</a:t>
            </a:r>
          </a:p>
          <a:p>
            <a:pPr algn="just">
              <a:lnSpc>
                <a:spcPct val="120000"/>
              </a:lnSpc>
              <a:buBlip>
                <a:blip r:embed="rId2"/>
              </a:buBlip>
            </a:pPr>
            <a:r>
              <a:rPr lang="en-US" sz="2000">
                <a:latin typeface="Arial" panose="020B0604020202020204" pitchFamily="34" charset="0"/>
                <a:cs typeface="Arial" panose="020B0604020202020204" pitchFamily="34" charset="0"/>
              </a:rPr>
              <a:t>After you start with us, if you don’t have any future violations, and don’t apply for another job, you would never need to use the Clearinghouse portal. </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Drug &amp; Alcohol Clearinghouse</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19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80801"/>
            <a:ext cx="10515600" cy="4351338"/>
          </a:xfrm>
        </p:spPr>
        <p:txBody>
          <a:bodyPr>
            <a:normAutofit lnSpcReduction="10000"/>
          </a:bodyPr>
          <a:lstStyle/>
          <a:p>
            <a:pPr>
              <a:lnSpc>
                <a:spcPct val="100000"/>
              </a:lnSpc>
              <a:buBlip>
                <a:blip r:embed="rId2"/>
              </a:buBlip>
            </a:pPr>
            <a:r>
              <a:rPr lang="en-US" sz="2000">
                <a:latin typeface="Arial" panose="020B0604020202020204" pitchFamily="34" charset="0"/>
                <a:cs typeface="Arial" panose="020B0604020202020204" pitchFamily="34" charset="0"/>
              </a:rPr>
              <a:t>In the event of an accident (collision with another vehicle) or an incident (collision with an object), we are here to help manage these issues with you to achieve the best possible outcome for you.</a:t>
            </a:r>
          </a:p>
          <a:p>
            <a:pPr>
              <a:lnSpc>
                <a:spcPct val="100000"/>
              </a:lnSpc>
              <a:buBlip>
                <a:blip r:embed="rId2"/>
              </a:buBlip>
            </a:pPr>
            <a:r>
              <a:rPr lang="en-US" sz="2000">
                <a:latin typeface="Arial" panose="020B0604020202020204" pitchFamily="34" charset="0"/>
                <a:cs typeface="Arial" panose="020B0604020202020204" pitchFamily="34" charset="0"/>
              </a:rPr>
              <a:t>Your Driver Manager should always be your </a:t>
            </a:r>
            <a:r>
              <a:rPr lang="en-US" sz="2000" u="sng">
                <a:latin typeface="Arial" panose="020B0604020202020204" pitchFamily="34" charset="0"/>
                <a:cs typeface="Arial" panose="020B0604020202020204" pitchFamily="34" charset="0"/>
              </a:rPr>
              <a:t>first call</a:t>
            </a:r>
            <a:r>
              <a:rPr lang="en-US" sz="2000">
                <a:latin typeface="Arial" panose="020B0604020202020204" pitchFamily="34" charset="0"/>
                <a:cs typeface="Arial" panose="020B0604020202020204" pitchFamily="34" charset="0"/>
              </a:rPr>
              <a:t>, regardless of the time or day. They will then direct you to a Risk Manager. Risk Managers are on call 24/7/365 in the event of an accident, incident or injury.</a:t>
            </a:r>
          </a:p>
          <a:p>
            <a:pPr>
              <a:lnSpc>
                <a:spcPct val="100000"/>
              </a:lnSpc>
              <a:buBlip>
                <a:blip r:embed="rId2"/>
              </a:buBlip>
            </a:pPr>
            <a:r>
              <a:rPr lang="en-US" sz="2000">
                <a:latin typeface="Arial" panose="020B0604020202020204" pitchFamily="34" charset="0"/>
                <a:cs typeface="Arial" panose="020B0604020202020204" pitchFamily="34" charset="0"/>
              </a:rPr>
              <a:t>Take pictures of all damage (minor or major) and the surrounding area. Collect and give us all information you get from the other party involved and/or the police. </a:t>
            </a:r>
          </a:p>
          <a:p>
            <a:pPr>
              <a:lnSpc>
                <a:spcPct val="100000"/>
              </a:lnSpc>
              <a:buBlip>
                <a:blip r:embed="rId2"/>
              </a:buBlip>
            </a:pPr>
            <a:r>
              <a:rPr lang="en-US" sz="2000">
                <a:latin typeface="Arial" panose="020B0604020202020204" pitchFamily="34" charset="0"/>
                <a:cs typeface="Arial" panose="020B0604020202020204" pitchFamily="34" charset="0"/>
              </a:rPr>
              <a:t>Complete an FLS Accident Report or Incident Report. This can also be completed in the Tenstreet Pulse App. </a:t>
            </a:r>
          </a:p>
          <a:p>
            <a:pPr>
              <a:lnSpc>
                <a:spcPct val="100000"/>
              </a:lnSpc>
              <a:buBlip>
                <a:blip r:embed="rId2"/>
              </a:buBlip>
            </a:pPr>
            <a:r>
              <a:rPr lang="en-US" sz="2000">
                <a:latin typeface="Arial" panose="020B0604020202020204" pitchFamily="34" charset="0"/>
                <a:cs typeface="Arial" panose="020B0604020202020204" pitchFamily="34" charset="0"/>
              </a:rPr>
              <a:t>You may be assigned follow up training. </a:t>
            </a:r>
          </a:p>
          <a:p>
            <a:pPr>
              <a:lnSpc>
                <a:spcPct val="100000"/>
              </a:lnSpc>
              <a:buBlip>
                <a:blip r:embed="rId2"/>
              </a:buBlip>
            </a:pPr>
            <a:r>
              <a:rPr lang="en-US" sz="2000">
                <a:latin typeface="Arial" panose="020B0604020202020204" pitchFamily="34" charset="0"/>
                <a:cs typeface="Arial" panose="020B0604020202020204" pitchFamily="34" charset="0"/>
              </a:rPr>
              <a:t>The sooner you report the event and provide all necessary information, the sooner we can get you back to work.</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Accidents &amp; Incidents</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8267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656660"/>
            <a:ext cx="10515600" cy="4257124"/>
          </a:xfrm>
        </p:spPr>
        <p:txBody>
          <a:bodyPr>
            <a:normAutofit fontScale="47500" lnSpcReduction="20000"/>
          </a:bodyPr>
          <a:lstStyle/>
          <a:p>
            <a:pPr algn="just">
              <a:lnSpc>
                <a:spcPct val="120000"/>
              </a:lnSpc>
              <a:buBlip>
                <a:blip r:embed="rId2"/>
              </a:buBlip>
            </a:pPr>
            <a:r>
              <a:rPr lang="en-US" sz="3400" b="1">
                <a:latin typeface="Arial" panose="020B0604020202020204" pitchFamily="34" charset="0"/>
                <a:cs typeface="Arial" panose="020B0604020202020204" pitchFamily="34" charset="0"/>
              </a:rPr>
              <a:t>Do not discuss the accident</a:t>
            </a:r>
            <a:r>
              <a:rPr lang="en-US" sz="3400">
                <a:latin typeface="Arial" panose="020B0604020202020204" pitchFamily="34" charset="0"/>
                <a:cs typeface="Arial" panose="020B0604020202020204" pitchFamily="34" charset="0"/>
              </a:rPr>
              <a:t> with any witnesses at the scene or any of the other parties involved in the accident. </a:t>
            </a:r>
          </a:p>
          <a:p>
            <a:pPr algn="just">
              <a:lnSpc>
                <a:spcPct val="120000"/>
              </a:lnSpc>
              <a:buBlip>
                <a:blip r:embed="rId2"/>
              </a:buBlip>
            </a:pPr>
            <a:r>
              <a:rPr lang="en-US" sz="3400" b="1" u="sng">
                <a:latin typeface="Arial" panose="020B0604020202020204" pitchFamily="34" charset="0"/>
                <a:cs typeface="Arial" panose="020B0604020202020204" pitchFamily="34" charset="0"/>
              </a:rPr>
              <a:t>Do not admit fault, negligence or liability</a:t>
            </a:r>
            <a:r>
              <a:rPr lang="en-US" sz="3400" b="1">
                <a:latin typeface="Arial" panose="020B0604020202020204" pitchFamily="34" charset="0"/>
                <a:cs typeface="Arial" panose="020B0604020202020204" pitchFamily="34" charset="0"/>
              </a:rPr>
              <a:t>. </a:t>
            </a:r>
            <a:r>
              <a:rPr lang="en-US" sz="3400">
                <a:latin typeface="Arial" panose="020B0604020202020204" pitchFamily="34" charset="0"/>
                <a:cs typeface="Arial" panose="020B0604020202020204" pitchFamily="34" charset="0"/>
              </a:rPr>
              <a:t>Do not offer to pay for any damage. </a:t>
            </a:r>
          </a:p>
          <a:p>
            <a:pPr algn="just">
              <a:lnSpc>
                <a:spcPct val="120000"/>
              </a:lnSpc>
              <a:buBlip>
                <a:blip r:embed="rId2"/>
              </a:buBlip>
            </a:pPr>
            <a:r>
              <a:rPr lang="en-US" sz="3400">
                <a:latin typeface="Arial" panose="020B0604020202020204" pitchFamily="34" charset="0"/>
                <a:cs typeface="Arial" panose="020B0604020202020204" pitchFamily="34" charset="0"/>
              </a:rPr>
              <a:t>Cooperate with the police, </a:t>
            </a:r>
            <a:r>
              <a:rPr lang="en-US" sz="3400" b="1">
                <a:latin typeface="Arial" panose="020B0604020202020204" pitchFamily="34" charset="0"/>
                <a:cs typeface="Arial" panose="020B0604020202020204" pitchFamily="34" charset="0"/>
              </a:rPr>
              <a:t>but do not guess or speculate in response to any questions</a:t>
            </a:r>
            <a:r>
              <a:rPr lang="en-US" sz="3400">
                <a:latin typeface="Arial" panose="020B0604020202020204" pitchFamily="34" charset="0"/>
                <a:cs typeface="Arial" panose="020B0604020202020204" pitchFamily="34" charset="0"/>
              </a:rPr>
              <a:t>—particularly regarding </a:t>
            </a:r>
            <a:r>
              <a:rPr lang="en-US" sz="3400" b="1">
                <a:latin typeface="Arial" panose="020B0604020202020204" pitchFamily="34" charset="0"/>
                <a:cs typeface="Arial" panose="020B0604020202020204" pitchFamily="34" charset="0"/>
              </a:rPr>
              <a:t>vehicle speeds or distances</a:t>
            </a:r>
            <a:r>
              <a:rPr lang="en-US" sz="3400">
                <a:latin typeface="Arial" panose="020B0604020202020204" pitchFamily="34" charset="0"/>
                <a:cs typeface="Arial" panose="020B0604020202020204" pitchFamily="34" charset="0"/>
              </a:rPr>
              <a:t>. If you don’t know or can’t recall something, just say so. </a:t>
            </a:r>
          </a:p>
          <a:p>
            <a:pPr algn="just">
              <a:lnSpc>
                <a:spcPct val="120000"/>
              </a:lnSpc>
              <a:buBlip>
                <a:blip r:embed="rId2"/>
              </a:buBlip>
            </a:pPr>
            <a:r>
              <a:rPr lang="en-US" sz="3400" b="1">
                <a:latin typeface="Arial" panose="020B0604020202020204" pitchFamily="34" charset="0"/>
                <a:cs typeface="Arial" panose="020B0604020202020204" pitchFamily="34" charset="0"/>
              </a:rPr>
              <a:t>Take as many photographs as possible</a:t>
            </a:r>
            <a:r>
              <a:rPr lang="en-US" sz="3400">
                <a:latin typeface="Arial" panose="020B0604020202020204" pitchFamily="34" charset="0"/>
                <a:cs typeface="Arial" panose="020B0604020202020204" pitchFamily="34" charset="0"/>
              </a:rPr>
              <a:t>. Photograph forensic evidence (skid marks, broken glass) and take measurements if possible.</a:t>
            </a:r>
          </a:p>
          <a:p>
            <a:pPr lvl="1" algn="just">
              <a:lnSpc>
                <a:spcPct val="120000"/>
              </a:lnSpc>
              <a:buBlip>
                <a:blip r:embed="rId2"/>
              </a:buBlip>
            </a:pPr>
            <a:r>
              <a:rPr lang="en-US" sz="2900">
                <a:latin typeface="Arial" panose="020B0604020202020204" pitchFamily="34" charset="0"/>
                <a:cs typeface="Arial" panose="020B0604020202020204" pitchFamily="34" charset="0"/>
              </a:rPr>
              <a:t>Photograph damage (</a:t>
            </a:r>
            <a:r>
              <a:rPr lang="en-US" sz="2900" b="1">
                <a:latin typeface="Arial" panose="020B0604020202020204" pitchFamily="34" charset="0"/>
                <a:cs typeface="Arial" panose="020B0604020202020204" pitchFamily="34" charset="0"/>
              </a:rPr>
              <a:t>up close and from afar</a:t>
            </a:r>
            <a:r>
              <a:rPr lang="en-US" sz="2900">
                <a:latin typeface="Arial" panose="020B0604020202020204" pitchFamily="34" charset="0"/>
                <a:cs typeface="Arial" panose="020B0604020202020204" pitchFamily="34" charset="0"/>
              </a:rPr>
              <a:t>). </a:t>
            </a:r>
          </a:p>
          <a:p>
            <a:pPr lvl="1" algn="just">
              <a:lnSpc>
                <a:spcPct val="120000"/>
              </a:lnSpc>
              <a:buBlip>
                <a:blip r:embed="rId2"/>
              </a:buBlip>
            </a:pPr>
            <a:r>
              <a:rPr lang="en-US" sz="2900">
                <a:latin typeface="Arial" panose="020B0604020202020204" pitchFamily="34" charset="0"/>
                <a:cs typeface="Arial" panose="020B0604020202020204" pitchFamily="34" charset="0"/>
              </a:rPr>
              <a:t>Photograph vehicles from </a:t>
            </a:r>
            <a:r>
              <a:rPr lang="en-US" sz="2900" b="1">
                <a:latin typeface="Arial" panose="020B0604020202020204" pitchFamily="34" charset="0"/>
                <a:cs typeface="Arial" panose="020B0604020202020204" pitchFamily="34" charset="0"/>
              </a:rPr>
              <a:t>multiple distances and perspectives</a:t>
            </a:r>
            <a:r>
              <a:rPr lang="en-US" sz="2900">
                <a:latin typeface="Arial" panose="020B0604020202020204" pitchFamily="34" charset="0"/>
                <a:cs typeface="Arial" panose="020B0604020202020204" pitchFamily="34" charset="0"/>
              </a:rPr>
              <a:t>. </a:t>
            </a:r>
          </a:p>
          <a:p>
            <a:pPr lvl="1" algn="just">
              <a:lnSpc>
                <a:spcPct val="120000"/>
              </a:lnSpc>
              <a:buBlip>
                <a:blip r:embed="rId2"/>
              </a:buBlip>
            </a:pPr>
            <a:r>
              <a:rPr lang="en-US" sz="2900">
                <a:latin typeface="Arial" panose="020B0604020202020204" pitchFamily="34" charset="0"/>
                <a:cs typeface="Arial" panose="020B0604020202020204" pitchFamily="34" charset="0"/>
              </a:rPr>
              <a:t>Photograph any roadway mile markers, signs, barriers, obstructions, or curves in the roadway. </a:t>
            </a:r>
            <a:r>
              <a:rPr lang="en-US" sz="2900" b="1">
                <a:latin typeface="Arial" panose="020B0604020202020204" pitchFamily="34" charset="0"/>
                <a:cs typeface="Arial" panose="020B0604020202020204" pitchFamily="34" charset="0"/>
              </a:rPr>
              <a:t>Do not photograph any injured parties</a:t>
            </a:r>
            <a:r>
              <a:rPr lang="en-US" sz="2900">
                <a:latin typeface="Arial" panose="020B0604020202020204" pitchFamily="34" charset="0"/>
                <a:cs typeface="Arial" panose="020B0604020202020204" pitchFamily="34" charset="0"/>
              </a:rPr>
              <a:t>. </a:t>
            </a:r>
          </a:p>
          <a:p>
            <a:pPr algn="just">
              <a:lnSpc>
                <a:spcPct val="120000"/>
              </a:lnSpc>
              <a:buBlip>
                <a:blip r:embed="rId2"/>
              </a:buBlip>
            </a:pPr>
            <a:r>
              <a:rPr lang="en-US" sz="3400">
                <a:latin typeface="Arial" panose="020B0604020202020204" pitchFamily="34" charset="0"/>
                <a:cs typeface="Arial" panose="020B0604020202020204" pitchFamily="34" charset="0"/>
              </a:rPr>
              <a:t>Obtain the </a:t>
            </a:r>
            <a:r>
              <a:rPr lang="en-US" sz="3400" b="1">
                <a:latin typeface="Arial" panose="020B0604020202020204" pitchFamily="34" charset="0"/>
                <a:cs typeface="Arial" panose="020B0604020202020204" pitchFamily="34" charset="0"/>
              </a:rPr>
              <a:t>names, addresses, phone numbers, and license plate numbers </a:t>
            </a:r>
            <a:r>
              <a:rPr lang="en-US" sz="3400">
                <a:latin typeface="Arial" panose="020B0604020202020204" pitchFamily="34" charset="0"/>
                <a:cs typeface="Arial" panose="020B0604020202020204" pitchFamily="34" charset="0"/>
              </a:rPr>
              <a:t>of any parties or witnesses. </a:t>
            </a:r>
          </a:p>
          <a:p>
            <a:pPr algn="just">
              <a:lnSpc>
                <a:spcPct val="120000"/>
              </a:lnSpc>
              <a:buBlip>
                <a:blip r:embed="rId2"/>
              </a:buBlip>
            </a:pPr>
            <a:r>
              <a:rPr lang="en-US" sz="3400" b="1">
                <a:latin typeface="Arial" panose="020B0604020202020204" pitchFamily="34" charset="0"/>
                <a:cs typeface="Arial" panose="020B0604020202020204" pitchFamily="34" charset="0"/>
              </a:rPr>
              <a:t>Do not complete any other written reports </a:t>
            </a:r>
            <a:r>
              <a:rPr lang="en-US" sz="3400">
                <a:latin typeface="Arial" panose="020B0604020202020204" pitchFamily="34" charset="0"/>
                <a:cs typeface="Arial" panose="020B0604020202020204" pitchFamily="34" charset="0"/>
              </a:rPr>
              <a:t>for anyone until you have spoken with someone from FLS Risk Management Department </a:t>
            </a:r>
          </a:p>
          <a:p>
            <a:endParaRPr lang="en-US"/>
          </a:p>
          <a:p>
            <a:endParaRPr lang="en-US"/>
          </a:p>
          <a:p>
            <a:endParaRPr lang="en-US"/>
          </a:p>
          <a:p>
            <a:endParaRPr lang="en-US"/>
          </a:p>
          <a:p>
            <a:endParaRPr lang="en-US"/>
          </a:p>
          <a:p>
            <a:endParaRPr lang="en-US"/>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a:t>
            </a:r>
          </a:p>
          <a:p>
            <a:pPr algn="ctr"/>
            <a:r>
              <a:rPr lang="en-US" b="1">
                <a:solidFill>
                  <a:prstClr val="white"/>
                </a:solidFill>
                <a:latin typeface="Arial" panose="020B0604020202020204" pitchFamily="34" charset="0"/>
                <a:cs typeface="Arial" panose="020B0604020202020204" pitchFamily="34" charset="0"/>
              </a:rPr>
              <a:t>Accident Scene Best Practices</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59569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4" name="Rectangle 3"/>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1"/>
          <p:cNvSpPr txBox="1">
            <a:spLocks/>
          </p:cNvSpPr>
          <p:nvPr/>
        </p:nvSpPr>
        <p:spPr>
          <a:xfrm>
            <a:off x="833049" y="-23003"/>
            <a:ext cx="108497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RM: Safety: Pulse App-Accident Report</a:t>
            </a:r>
          </a:p>
        </p:txBody>
      </p:sp>
      <p:cxnSp>
        <p:nvCxnSpPr>
          <p:cNvPr id="6" name="Straight Connector 5"/>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77EB545-BAA3-E51E-AE3C-12AE0F46E5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757" y="1633124"/>
            <a:ext cx="2627462" cy="4388889"/>
          </a:xfrm>
          <a:prstGeom prst="rect">
            <a:avLst/>
          </a:prstGeom>
        </p:spPr>
      </p:pic>
      <p:pic>
        <p:nvPicPr>
          <p:cNvPr id="14" name="Picture 13">
            <a:extLst>
              <a:ext uri="{FF2B5EF4-FFF2-40B4-BE49-F238E27FC236}">
                <a16:creationId xmlns:a16="http://schemas.microsoft.com/office/drawing/2014/main" id="{217A0559-8D89-3136-5949-0D6ACD516A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8787" y="1623496"/>
            <a:ext cx="2543810" cy="4398519"/>
          </a:xfrm>
          <a:prstGeom prst="rect">
            <a:avLst/>
          </a:prstGeom>
        </p:spPr>
      </p:pic>
      <p:pic>
        <p:nvPicPr>
          <p:cNvPr id="16" name="Picture 15">
            <a:extLst>
              <a:ext uri="{FF2B5EF4-FFF2-40B4-BE49-F238E27FC236}">
                <a16:creationId xmlns:a16="http://schemas.microsoft.com/office/drawing/2014/main" id="{E642B776-6CA2-35AF-4B16-387206FF1A6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20005" y="1592951"/>
            <a:ext cx="2789281" cy="4474782"/>
          </a:xfrm>
          <a:prstGeom prst="rect">
            <a:avLst/>
          </a:prstGeom>
        </p:spPr>
      </p:pic>
      <p:pic>
        <p:nvPicPr>
          <p:cNvPr id="18" name="Picture 17">
            <a:extLst>
              <a:ext uri="{FF2B5EF4-FFF2-40B4-BE49-F238E27FC236}">
                <a16:creationId xmlns:a16="http://schemas.microsoft.com/office/drawing/2014/main" id="{418C3D42-030E-1C99-AAE6-B773B2541F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69298" y="1715127"/>
            <a:ext cx="2434611" cy="4306879"/>
          </a:xfrm>
          <a:prstGeom prst="rect">
            <a:avLst/>
          </a:prstGeom>
        </p:spPr>
      </p:pic>
    </p:spTree>
    <p:extLst>
      <p:ext uri="{BB962C8B-B14F-4D97-AF65-F5344CB8AC3E}">
        <p14:creationId xmlns:p14="http://schemas.microsoft.com/office/powerpoint/2010/main" val="2158264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495511" y="1483935"/>
            <a:ext cx="5020995" cy="5178119"/>
          </a:xfrm>
          <a:prstGeom prst="rect">
            <a:avLst/>
          </a:prstGeom>
        </p:spPr>
      </p:pic>
      <p:pic>
        <p:nvPicPr>
          <p:cNvPr id="3"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4" name="Rectangle 3"/>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Accident Report</a:t>
            </a:r>
          </a:p>
        </p:txBody>
      </p:sp>
      <p:cxnSp>
        <p:nvCxnSpPr>
          <p:cNvPr id="6" name="Straight Connector 5"/>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78509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2067546"/>
            <a:ext cx="10515600" cy="3422236"/>
          </a:xfrm>
        </p:spPr>
        <p:txBody>
          <a:bodyPr>
            <a:normAutofit/>
          </a:bodyPr>
          <a:lstStyle/>
          <a:p>
            <a:pPr algn="just">
              <a:lnSpc>
                <a:spcPct val="100000"/>
              </a:lnSpc>
              <a:buBlip>
                <a:blip r:embed="rId2"/>
              </a:buBlip>
            </a:pPr>
            <a:r>
              <a:rPr lang="en-US" sz="2000">
                <a:latin typeface="Arial" panose="020B0604020202020204" pitchFamily="34" charset="0"/>
                <a:cs typeface="Arial" panose="020B0604020202020204" pitchFamily="34" charset="0"/>
              </a:rPr>
              <a:t>If you are injured on the job, you are covered through an Occupational Accident Policy.</a:t>
            </a:r>
          </a:p>
          <a:p>
            <a:pPr algn="just">
              <a:lnSpc>
                <a:spcPct val="100000"/>
              </a:lnSpc>
              <a:buBlip>
                <a:blip r:embed="rId2"/>
              </a:buBlip>
            </a:pPr>
            <a:r>
              <a:rPr lang="en-US" sz="2000">
                <a:latin typeface="Arial" panose="020B0604020202020204" pitchFamily="34" charset="0"/>
                <a:cs typeface="Arial" panose="020B0604020202020204" pitchFamily="34" charset="0"/>
              </a:rPr>
              <a:t>Call your Driver Manager immediately and they will direct you to a Risk Manager who will support and guide you through your injury.</a:t>
            </a:r>
          </a:p>
          <a:p>
            <a:pPr algn="just">
              <a:lnSpc>
                <a:spcPct val="100000"/>
              </a:lnSpc>
              <a:buBlip>
                <a:blip r:embed="rId2"/>
              </a:buBlip>
            </a:pPr>
            <a:r>
              <a:rPr lang="en-US" sz="2000">
                <a:latin typeface="Arial" panose="020B0604020202020204" pitchFamily="34" charset="0"/>
                <a:cs typeface="Arial" panose="020B0604020202020204" pitchFamily="34" charset="0"/>
              </a:rPr>
              <a:t>We will submit a claim on your behalf, which will help streamline the process. </a:t>
            </a:r>
          </a:p>
          <a:p>
            <a:pPr algn="just">
              <a:lnSpc>
                <a:spcPct val="100000"/>
              </a:lnSpc>
              <a:buBlip>
                <a:blip r:embed="rId2"/>
              </a:buBlip>
            </a:pPr>
            <a:r>
              <a:rPr lang="en-US" sz="2000">
                <a:latin typeface="Arial" panose="020B0604020202020204" pitchFamily="34" charset="0"/>
                <a:cs typeface="Arial" panose="020B0604020202020204" pitchFamily="34" charset="0"/>
              </a:rPr>
              <a:t>We want you to be safe and to get you back to work as soon as possible, so we will keep in contact with you throughout the process. </a:t>
            </a:r>
          </a:p>
          <a:p>
            <a:pPr algn="just">
              <a:lnSpc>
                <a:spcPct val="100000"/>
              </a:lnSpc>
              <a:buBlip>
                <a:blip r:embed="rId2"/>
              </a:buBlip>
            </a:pPr>
            <a:r>
              <a:rPr lang="en-US" sz="2000">
                <a:latin typeface="Arial" panose="020B0604020202020204" pitchFamily="34" charset="0"/>
                <a:cs typeface="Arial" panose="020B0604020202020204" pitchFamily="34" charset="0"/>
              </a:rPr>
              <a:t>We will ask you for a full duty release from your treating doctor to make sure you that you are at your best when you start working again. We want to avoid any further injuries. </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Injuries</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5598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a:ext>
            </a:extLst>
          </a:blip>
          <a:srcRect b="3118"/>
          <a:stretch/>
        </p:blipFill>
        <p:spPr>
          <a:xfrm>
            <a:off x="3894001" y="1418399"/>
            <a:ext cx="3817124" cy="5038960"/>
          </a:xfrm>
          <a:prstGeom prst="rect">
            <a:avLst/>
          </a:prstGeom>
        </p:spPr>
      </p:pic>
      <p:sp>
        <p:nvSpPr>
          <p:cNvPr id="3" name="Oval 2"/>
          <p:cNvSpPr/>
          <p:nvPr/>
        </p:nvSpPr>
        <p:spPr>
          <a:xfrm>
            <a:off x="3181987" y="5264606"/>
            <a:ext cx="5231027" cy="1293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Injury Report</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1441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954834"/>
            <a:ext cx="10515600" cy="3561384"/>
          </a:xfrm>
        </p:spPr>
        <p:txBody>
          <a:bodyPr>
            <a:normAutofit/>
          </a:bodyPr>
          <a:lstStyle/>
          <a:p>
            <a:pPr algn="just">
              <a:buBlip>
                <a:blip r:embed="rId2"/>
              </a:buBlip>
            </a:pPr>
            <a:r>
              <a:rPr lang="en-US" sz="2000">
                <a:latin typeface="Arial" panose="020B0604020202020204" pitchFamily="34" charset="0"/>
                <a:cs typeface="Arial" panose="020B0604020202020204" pitchFamily="34" charset="0"/>
              </a:rPr>
              <a:t>Always use </a:t>
            </a:r>
            <a:r>
              <a:rPr lang="en-US" sz="2000" b="1">
                <a:latin typeface="Arial" panose="020B0604020202020204" pitchFamily="34" charset="0"/>
                <a:cs typeface="Arial" panose="020B0604020202020204" pitchFamily="34" charset="0"/>
              </a:rPr>
              <a:t>three points of contact </a:t>
            </a:r>
            <a:r>
              <a:rPr lang="en-US" sz="2000">
                <a:latin typeface="Arial" panose="020B0604020202020204" pitchFamily="34" charset="0"/>
                <a:cs typeface="Arial" panose="020B0604020202020204" pitchFamily="34" charset="0"/>
              </a:rPr>
              <a:t>when getting into or out of a truck or trailer &amp; always </a:t>
            </a:r>
            <a:r>
              <a:rPr lang="en-US" sz="2000" b="1">
                <a:latin typeface="Arial" panose="020B0604020202020204" pitchFamily="34" charset="0"/>
                <a:cs typeface="Arial" panose="020B0604020202020204" pitchFamily="34" charset="0"/>
              </a:rPr>
              <a:t>face the equipment</a:t>
            </a:r>
            <a:r>
              <a:rPr lang="en-US" sz="2000">
                <a:latin typeface="Arial" panose="020B0604020202020204" pitchFamily="34" charset="0"/>
                <a:cs typeface="Arial" panose="020B0604020202020204" pitchFamily="34" charset="0"/>
              </a:rPr>
              <a:t>.</a:t>
            </a:r>
          </a:p>
          <a:p>
            <a:pPr algn="just">
              <a:buBlip>
                <a:blip r:embed="rId2"/>
              </a:buBlip>
            </a:pPr>
            <a:r>
              <a:rPr lang="en-US" sz="2000" b="1">
                <a:latin typeface="Arial" panose="020B0604020202020204" pitchFamily="34" charset="0"/>
                <a:cs typeface="Arial" panose="020B0604020202020204" pitchFamily="34" charset="0"/>
              </a:rPr>
              <a:t>Never jump </a:t>
            </a:r>
            <a:r>
              <a:rPr lang="en-US" sz="2000">
                <a:latin typeface="Arial" panose="020B0604020202020204" pitchFamily="34" charset="0"/>
                <a:cs typeface="Arial" panose="020B0604020202020204" pitchFamily="34" charset="0"/>
              </a:rPr>
              <a:t>from the cab, trailer, or steps. </a:t>
            </a:r>
          </a:p>
          <a:p>
            <a:pPr algn="just">
              <a:buBlip>
                <a:blip r:embed="rId2"/>
              </a:buBlip>
            </a:pPr>
            <a:r>
              <a:rPr lang="en-US" sz="2000">
                <a:latin typeface="Arial" panose="020B0604020202020204" pitchFamily="34" charset="0"/>
                <a:cs typeface="Arial" panose="020B0604020202020204" pitchFamily="34" charset="0"/>
              </a:rPr>
              <a:t>Be </a:t>
            </a:r>
            <a:r>
              <a:rPr lang="en-US" sz="2000" b="1">
                <a:latin typeface="Arial" panose="020B0604020202020204" pitchFamily="34" charset="0"/>
                <a:cs typeface="Arial" panose="020B0604020202020204" pitchFamily="34" charset="0"/>
              </a:rPr>
              <a:t>aware of your surroundings </a:t>
            </a:r>
            <a:r>
              <a:rPr lang="en-US" sz="2000">
                <a:latin typeface="Arial" panose="020B0604020202020204" pitchFamily="34" charset="0"/>
                <a:cs typeface="Arial" panose="020B0604020202020204" pitchFamily="34" charset="0"/>
              </a:rPr>
              <a:t>at all times &amp; pay attention to possible hazards, obstacles, or dangerous conditions. </a:t>
            </a:r>
          </a:p>
          <a:p>
            <a:pPr algn="just">
              <a:buBlip>
                <a:blip r:embed="rId2"/>
              </a:buBlip>
            </a:pPr>
            <a:r>
              <a:rPr lang="en-US" sz="2000" b="1">
                <a:latin typeface="Arial" panose="020B0604020202020204" pitchFamily="34" charset="0"/>
                <a:cs typeface="Arial" panose="020B0604020202020204" pitchFamily="34" charset="0"/>
              </a:rPr>
              <a:t>Lift with your legs</a:t>
            </a:r>
            <a:r>
              <a:rPr lang="en-US" sz="2000">
                <a:latin typeface="Arial" panose="020B0604020202020204" pitchFamily="34" charset="0"/>
                <a:cs typeface="Arial" panose="020B0604020202020204" pitchFamily="34" charset="0"/>
              </a:rPr>
              <a:t>, </a:t>
            </a:r>
            <a:r>
              <a:rPr lang="en-US" sz="2000" u="sng">
                <a:latin typeface="Arial" panose="020B0604020202020204" pitchFamily="34" charset="0"/>
                <a:cs typeface="Arial" panose="020B0604020202020204" pitchFamily="34" charset="0"/>
              </a:rPr>
              <a:t>NOT</a:t>
            </a:r>
            <a:r>
              <a:rPr lang="en-US" sz="2000">
                <a:latin typeface="Arial" panose="020B0604020202020204" pitchFamily="34" charset="0"/>
                <a:cs typeface="Arial" panose="020B0604020202020204" pitchFamily="34" charset="0"/>
              </a:rPr>
              <a:t> your back. </a:t>
            </a:r>
          </a:p>
          <a:p>
            <a:pPr algn="just">
              <a:buBlip>
                <a:blip r:embed="rId2"/>
              </a:buBlip>
            </a:pPr>
            <a:r>
              <a:rPr lang="en-US" sz="2000" b="1">
                <a:latin typeface="Arial" panose="020B0604020202020204" pitchFamily="34" charset="0"/>
                <a:cs typeface="Arial" panose="020B0604020202020204" pitchFamily="34" charset="0"/>
              </a:rPr>
              <a:t>Avoid bending &amp; twisting</a:t>
            </a:r>
            <a:r>
              <a:rPr lang="en-US" sz="2000">
                <a:latin typeface="Arial" panose="020B0604020202020204" pitchFamily="34" charset="0"/>
                <a:cs typeface="Arial" panose="020B0604020202020204" pitchFamily="34" charset="0"/>
              </a:rPr>
              <a:t>. </a:t>
            </a:r>
          </a:p>
          <a:p>
            <a:pPr algn="just">
              <a:buBlip>
                <a:blip r:embed="rId2"/>
              </a:buBlip>
            </a:pPr>
            <a:r>
              <a:rPr lang="en-US" sz="2000">
                <a:latin typeface="Arial" panose="020B0604020202020204" pitchFamily="34" charset="0"/>
                <a:cs typeface="Arial" panose="020B0604020202020204" pitchFamily="34" charset="0"/>
              </a:rPr>
              <a:t>Never try to catch something heavy from falling.</a:t>
            </a:r>
          </a:p>
          <a:p>
            <a:pPr algn="just">
              <a:buBlip>
                <a:blip r:embed="rId2"/>
              </a:buBlip>
            </a:pPr>
            <a:r>
              <a:rPr lang="en-US" sz="2000" b="1">
                <a:latin typeface="Arial" panose="020B0604020202020204" pitchFamily="34" charset="0"/>
                <a:cs typeface="Arial" panose="020B0604020202020204" pitchFamily="34" charset="0"/>
              </a:rPr>
              <a:t>Utilize equipment </a:t>
            </a:r>
            <a:r>
              <a:rPr lang="en-US" sz="2000">
                <a:latin typeface="Arial" panose="020B0604020202020204" pitchFamily="34" charset="0"/>
                <a:cs typeface="Arial" panose="020B0604020202020204" pitchFamily="34" charset="0"/>
              </a:rPr>
              <a:t>such as pallet jacks, if available, &amp; </a:t>
            </a:r>
            <a:r>
              <a:rPr lang="en-US" sz="2000" b="1">
                <a:latin typeface="Arial" panose="020B0604020202020204" pitchFamily="34" charset="0"/>
                <a:cs typeface="Arial" panose="020B0604020202020204" pitchFamily="34" charset="0"/>
              </a:rPr>
              <a:t>ask for help</a:t>
            </a:r>
            <a:r>
              <a:rPr lang="en-US" sz="2000">
                <a:latin typeface="Arial" panose="020B0604020202020204" pitchFamily="34" charset="0"/>
                <a:cs typeface="Arial" panose="020B0604020202020204" pitchFamily="34" charset="0"/>
              </a:rPr>
              <a:t>, if needed.</a:t>
            </a:r>
          </a:p>
          <a:p>
            <a:endParaRPr lang="en-US"/>
          </a:p>
          <a:p>
            <a:endParaRPr lang="en-US"/>
          </a:p>
          <a:p>
            <a:endParaRPr lang="en-US"/>
          </a:p>
          <a:p>
            <a:endParaRPr lang="en-US"/>
          </a:p>
          <a:p>
            <a:endParaRPr lang="en-US"/>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a:t>
            </a:r>
          </a:p>
          <a:p>
            <a:pPr algn="ctr"/>
            <a:r>
              <a:rPr lang="en-US" b="1">
                <a:solidFill>
                  <a:prstClr val="white"/>
                </a:solidFill>
                <a:latin typeface="Arial" panose="020B0604020202020204" pitchFamily="34" charset="0"/>
                <a:cs typeface="Arial" panose="020B0604020202020204" pitchFamily="34" charset="0"/>
              </a:rPr>
              <a:t>Injury Prevention Best Practices</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8624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2024407"/>
            <a:ext cx="10515600" cy="2726497"/>
          </a:xfrm>
        </p:spPr>
        <p:txBody>
          <a:bodyPr>
            <a:normAutofit/>
          </a:bodyPr>
          <a:lstStyle/>
          <a:p>
            <a:pPr algn="just">
              <a:buBlip>
                <a:blip r:embed="rId2"/>
              </a:buBlip>
            </a:pPr>
            <a:r>
              <a:rPr lang="en-US" sz="2000">
                <a:latin typeface="Arial" panose="020B0604020202020204" pitchFamily="34" charset="0"/>
                <a:cs typeface="Arial" panose="020B0604020202020204" pitchFamily="34" charset="0"/>
              </a:rPr>
              <a:t>Fundamental is committed to complying with all DOT regulations, and we fully support and enforce the “No Texting Rule” and “Mobile Phone Restrictions”. </a:t>
            </a:r>
          </a:p>
          <a:p>
            <a:pPr algn="just">
              <a:buBlip>
                <a:blip r:embed="rId2"/>
              </a:buBlip>
            </a:pPr>
            <a:r>
              <a:rPr lang="en-US" sz="2000">
                <a:latin typeface="Arial" panose="020B0604020202020204" pitchFamily="34" charset="0"/>
                <a:cs typeface="Arial" panose="020B0604020202020204" pitchFamily="34" charset="0"/>
              </a:rPr>
              <a:t>The FMCSA restricts the use of all hand-held mobile devices and restricts a CMV driver from holding a mobile device to make a call or dialing by pressing more than a single button. </a:t>
            </a:r>
          </a:p>
          <a:p>
            <a:pPr algn="just">
              <a:buBlip>
                <a:blip r:embed="rId2"/>
              </a:buBlip>
            </a:pPr>
            <a:r>
              <a:rPr lang="en-US" sz="2000">
                <a:latin typeface="Arial" panose="020B0604020202020204" pitchFamily="34" charset="0"/>
                <a:cs typeface="Arial" panose="020B0604020202020204" pitchFamily="34" charset="0"/>
              </a:rPr>
              <a:t>CMV drivers who use a mobile device, may only use the device in a hands-free mode. </a:t>
            </a:r>
          </a:p>
          <a:p>
            <a:pPr algn="just">
              <a:buBlip>
                <a:blip r:embed="rId2"/>
              </a:buBlip>
            </a:pPr>
            <a:r>
              <a:rPr lang="en-US" sz="2000">
                <a:latin typeface="Arial" panose="020B0604020202020204" pitchFamily="34" charset="0"/>
                <a:cs typeface="Arial" panose="020B0604020202020204" pitchFamily="34" charset="0"/>
              </a:rPr>
              <a:t>Violations of these rules carry a penalty of up to $2,750. Drivers are responsible to pay these penalties.</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Cellphone Use</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7416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995443"/>
            <a:ext cx="10515600" cy="3464832"/>
          </a:xfrm>
        </p:spPr>
        <p:txBody>
          <a:bodyPr>
            <a:normAutofit/>
          </a:bodyPr>
          <a:lstStyle/>
          <a:p>
            <a:pPr>
              <a:buBlip>
                <a:blip r:embed="rId3"/>
              </a:buBlip>
            </a:pPr>
            <a:r>
              <a:rPr lang="en-US" sz="2400">
                <a:latin typeface="Arial" panose="020B0604020202020204" pitchFamily="34" charset="0"/>
                <a:cs typeface="Arial" panose="020B0604020202020204" pitchFamily="34" charset="0"/>
              </a:rPr>
              <a:t>Treat each of you as a member of the Fundamental Family</a:t>
            </a:r>
          </a:p>
          <a:p>
            <a:pPr>
              <a:buBlip>
                <a:blip r:embed="rId3"/>
              </a:buBlip>
            </a:pPr>
            <a:r>
              <a:rPr lang="en-US" sz="2400">
                <a:latin typeface="Arial" panose="020B0604020202020204" pitchFamily="34" charset="0"/>
                <a:cs typeface="Arial" panose="020B0604020202020204" pitchFamily="34" charset="0"/>
              </a:rPr>
              <a:t>Work with you to accomplish your career goals</a:t>
            </a:r>
          </a:p>
          <a:p>
            <a:pPr>
              <a:buBlip>
                <a:blip r:embed="rId3"/>
              </a:buBlip>
            </a:pPr>
            <a:r>
              <a:rPr lang="en-US" sz="2400">
                <a:latin typeface="Arial" panose="020B0604020202020204" pitchFamily="34" charset="0"/>
                <a:cs typeface="Arial" panose="020B0604020202020204" pitchFamily="34" charset="0"/>
              </a:rPr>
              <a:t>Set you up for success</a:t>
            </a:r>
          </a:p>
          <a:p>
            <a:pPr>
              <a:buBlip>
                <a:blip r:embed="rId3"/>
              </a:buBlip>
            </a:pPr>
            <a:r>
              <a:rPr lang="en-US" sz="2400">
                <a:latin typeface="Arial" panose="020B0604020202020204" pitchFamily="34" charset="0"/>
                <a:cs typeface="Arial" panose="020B0604020202020204" pitchFamily="34" charset="0"/>
              </a:rPr>
              <a:t>Ensure you have a work-life balance</a:t>
            </a:r>
          </a:p>
          <a:p>
            <a:pPr>
              <a:buBlip>
                <a:blip r:embed="rId3"/>
              </a:buBlip>
            </a:pPr>
            <a:r>
              <a:rPr lang="en-US" sz="2400">
                <a:latin typeface="Arial" panose="020B0604020202020204" pitchFamily="34" charset="0"/>
                <a:cs typeface="Arial" panose="020B0604020202020204" pitchFamily="34" charset="0"/>
              </a:rPr>
              <a:t>Be present and available when you need us the most</a:t>
            </a:r>
          </a:p>
          <a:p>
            <a:pPr>
              <a:buBlip>
                <a:blip r:embed="rId3"/>
              </a:buBlip>
            </a:pPr>
            <a:r>
              <a:rPr lang="en-US" sz="2400">
                <a:latin typeface="Arial" panose="020B0604020202020204" pitchFamily="34" charset="0"/>
                <a:cs typeface="Arial" panose="020B0604020202020204" pitchFamily="34" charset="0"/>
              </a:rPr>
              <a:t>Help you solve problems and issues</a:t>
            </a:r>
          </a:p>
          <a:p>
            <a:pPr>
              <a:buBlip>
                <a:blip r:embed="rId3"/>
              </a:buBlip>
            </a:pPr>
            <a:r>
              <a:rPr lang="en-US" sz="2400">
                <a:latin typeface="Arial" panose="020B0604020202020204" pitchFamily="34" charset="0"/>
                <a:cs typeface="Arial" panose="020B0604020202020204" pitchFamily="34" charset="0"/>
              </a:rPr>
              <a:t>Be open, honest, and transparent</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85352" y="0"/>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38198" y="2095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Fundamental Promise to Drivers</a:t>
            </a:r>
          </a:p>
        </p:txBody>
      </p:sp>
      <p:cxnSp>
        <p:nvCxnSpPr>
          <p:cNvPr id="7" name="Straight Connector 6"/>
          <p:cNvCxnSpPr/>
          <p:nvPr/>
        </p:nvCxnSpPr>
        <p:spPr>
          <a:xfrm>
            <a:off x="-185352" y="1367482"/>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5004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954834"/>
            <a:ext cx="10515600" cy="4351338"/>
          </a:xfrm>
        </p:spPr>
        <p:txBody>
          <a:bodyPr>
            <a:normAutofit/>
          </a:bodyPr>
          <a:lstStyle/>
          <a:p>
            <a:pPr>
              <a:buBlip>
                <a:blip r:embed="rId3"/>
              </a:buBlip>
            </a:pPr>
            <a:r>
              <a:rPr lang="en-US" sz="2000">
                <a:latin typeface="Arial" panose="020B0604020202020204" pitchFamily="34" charset="0"/>
                <a:cs typeface="Arial" panose="020B0604020202020204" pitchFamily="34" charset="0"/>
              </a:rPr>
              <a:t>Your safety is our top priority. </a:t>
            </a:r>
          </a:p>
          <a:p>
            <a:pPr>
              <a:buBlip>
                <a:blip r:embed="rId3"/>
              </a:buBlip>
            </a:pPr>
            <a:r>
              <a:rPr lang="en-US" sz="2000">
                <a:latin typeface="Arial" panose="020B0604020202020204" pitchFamily="34" charset="0"/>
                <a:cs typeface="Arial" panose="020B0604020202020204" pitchFamily="34" charset="0"/>
              </a:rPr>
              <a:t>The DOT recommends ongoing safety training that will help reduce incidents, accidents, injuries, and create a safer work environment. </a:t>
            </a:r>
          </a:p>
          <a:p>
            <a:pPr>
              <a:spcAft>
                <a:spcPts val="800"/>
              </a:spcAft>
              <a:buBlip>
                <a:blip r:embed="rId3"/>
              </a:buBlip>
            </a:pPr>
            <a:r>
              <a:rPr lang="en-US" sz="2000">
                <a:latin typeface="Arial" panose="020B0604020202020204" pitchFamily="34" charset="0"/>
                <a:cs typeface="Arial" panose="020B0604020202020204" pitchFamily="34" charset="0"/>
              </a:rPr>
              <a:t>We utilize an online training platform that can be easily accessed from your phone or computer.</a:t>
            </a:r>
          </a:p>
          <a:p>
            <a:pPr lvl="1">
              <a:spcAft>
                <a:spcPts val="800"/>
              </a:spcAft>
              <a:buBlip>
                <a:blip r:embed="rId3"/>
              </a:buBlip>
            </a:pPr>
            <a:r>
              <a:rPr lang="en-US" sz="1600">
                <a:latin typeface="Arial" panose="020B0604020202020204" pitchFamily="34" charset="0"/>
                <a:cs typeface="Arial" panose="020B0604020202020204" pitchFamily="34" charset="0"/>
              </a:rPr>
              <a:t>You will receive monthly training assignments, as well as post-accident, incident and injury training. </a:t>
            </a:r>
          </a:p>
          <a:p>
            <a:pPr>
              <a:buBlip>
                <a:blip r:embed="rId3"/>
              </a:buBlip>
            </a:pPr>
            <a:r>
              <a:rPr lang="en-US" sz="2000">
                <a:latin typeface="Arial" panose="020B0604020202020204" pitchFamily="34" charset="0"/>
                <a:cs typeface="Arial" panose="020B0604020202020204" pitchFamily="34" charset="0"/>
              </a:rPr>
              <a:t>We also email monthly Safety Newsletters to keep you up to date on industry information and trends.</a:t>
            </a:r>
          </a:p>
          <a:p>
            <a:pPr>
              <a:buBlip>
                <a:blip r:embed="rId3"/>
              </a:buBlip>
            </a:pPr>
            <a:r>
              <a:rPr lang="en-US" sz="2000">
                <a:latin typeface="Arial" panose="020B0604020202020204" pitchFamily="34" charset="0"/>
                <a:cs typeface="Arial" panose="020B0604020202020204" pitchFamily="34" charset="0"/>
              </a:rPr>
              <a:t>We appreciate &amp; acknowledge our safe drivers by sending safety post cards, certificates, and gift cards.</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9" name="Rectangle 8"/>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Training</a:t>
            </a:r>
          </a:p>
        </p:txBody>
      </p:sp>
      <p:cxnSp>
        <p:nvCxnSpPr>
          <p:cNvPr id="11" name="Straight Connector 10"/>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321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3050" y="1937799"/>
            <a:ext cx="10515600" cy="3535781"/>
          </a:xfrm>
        </p:spPr>
        <p:txBody>
          <a:bodyPr>
            <a:normAutofit/>
          </a:bodyPr>
          <a:lstStyle/>
          <a:p>
            <a:pPr algn="just">
              <a:buBlip>
                <a:blip r:embed="rId3"/>
              </a:buBlip>
            </a:pPr>
            <a:r>
              <a:rPr lang="en-US" sz="2000">
                <a:latin typeface="Arial" panose="020B0604020202020204" pitchFamily="34" charset="0"/>
                <a:cs typeface="Arial" panose="020B0604020202020204" pitchFamily="34" charset="0"/>
              </a:rPr>
              <a:t>Monthly training is assigned and completed through Tenstreet. </a:t>
            </a:r>
          </a:p>
          <a:p>
            <a:pPr algn="just">
              <a:buBlip>
                <a:blip r:embed="rId3"/>
              </a:buBlip>
            </a:pPr>
            <a:r>
              <a:rPr lang="en-US" sz="2000">
                <a:latin typeface="Arial" panose="020B0604020202020204" pitchFamily="34" charset="0"/>
                <a:cs typeface="Arial" panose="020B0604020202020204" pitchFamily="34" charset="0"/>
              </a:rPr>
              <a:t>You will receive an email once your training has been assigned. </a:t>
            </a:r>
          </a:p>
          <a:p>
            <a:pPr algn="just">
              <a:buBlip>
                <a:blip r:embed="rId3"/>
              </a:buBlip>
            </a:pPr>
            <a:r>
              <a:rPr lang="en-US" sz="2000">
                <a:latin typeface="Arial" panose="020B0604020202020204" pitchFamily="34" charset="0"/>
                <a:cs typeface="Arial" panose="020B0604020202020204" pitchFamily="34" charset="0"/>
              </a:rPr>
              <a:t>If you have </a:t>
            </a:r>
            <a:r>
              <a:rPr lang="en-US" sz="2000" err="1">
                <a:latin typeface="Arial" panose="020B0604020202020204" pitchFamily="34" charset="0"/>
                <a:cs typeface="Arial" panose="020B0604020202020204" pitchFamily="34" charset="0"/>
              </a:rPr>
              <a:t>Tenstreet’s</a:t>
            </a:r>
            <a:r>
              <a:rPr lang="en-US" sz="2000">
                <a:latin typeface="Arial" panose="020B0604020202020204" pitchFamily="34" charset="0"/>
                <a:cs typeface="Arial" panose="020B0604020202020204" pitchFamily="34" charset="0"/>
              </a:rPr>
              <a:t> Pulse app, you will also get a notification through the app. </a:t>
            </a:r>
          </a:p>
          <a:p>
            <a:pPr algn="just">
              <a:buBlip>
                <a:blip r:embed="rId3"/>
              </a:buBlip>
            </a:pPr>
            <a:r>
              <a:rPr lang="en-US" sz="2000">
                <a:latin typeface="Arial" panose="020B0604020202020204" pitchFamily="34" charset="0"/>
                <a:cs typeface="Arial" panose="020B0604020202020204" pitchFamily="34" charset="0"/>
              </a:rPr>
              <a:t>There is no username or password to login, just click on the link in your email, or the app, and enter your personal information (see next two slides). </a:t>
            </a:r>
          </a:p>
          <a:p>
            <a:pPr algn="just">
              <a:buBlip>
                <a:blip r:embed="rId3"/>
              </a:buBlip>
            </a:pPr>
            <a:r>
              <a:rPr lang="en-US" sz="2000">
                <a:latin typeface="Arial" panose="020B0604020202020204" pitchFamily="34" charset="0"/>
                <a:cs typeface="Arial" panose="020B0604020202020204" pitchFamily="34" charset="0"/>
              </a:rPr>
              <a:t>As a reminder, you will need to complete your training </a:t>
            </a:r>
            <a:r>
              <a:rPr lang="en-US" sz="2000" b="1">
                <a:latin typeface="Arial" panose="020B0604020202020204" pitchFamily="34" charset="0"/>
                <a:cs typeface="Arial" panose="020B0604020202020204" pitchFamily="34" charset="0"/>
              </a:rPr>
              <a:t>before</a:t>
            </a:r>
            <a:r>
              <a:rPr lang="en-US" sz="2000">
                <a:latin typeface="Arial" panose="020B0604020202020204" pitchFamily="34" charset="0"/>
                <a:cs typeface="Arial" panose="020B0604020202020204" pitchFamily="34" charset="0"/>
              </a:rPr>
              <a:t> your Driver Manager can offer you your first run.</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Safety: Tenstreet</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393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9" name="Rectangle 8"/>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RM: Safety: </a:t>
            </a:r>
            <a:r>
              <a:rPr kumimoji="0" lang="en-US" sz="4400" b="1" i="0" u="none" strike="noStrike" kern="1200" cap="none" spc="0" normalizeH="0" baseline="0" noProof="0" err="1">
                <a:ln>
                  <a:noFill/>
                </a:ln>
                <a:solidFill>
                  <a:prstClr val="white"/>
                </a:solidFill>
                <a:effectLst/>
                <a:uLnTx/>
                <a:uFillTx/>
                <a:latin typeface="Arial" panose="020B0604020202020204" pitchFamily="34" charset="0"/>
                <a:ea typeface="+mj-ea"/>
                <a:cs typeface="Arial" panose="020B0604020202020204" pitchFamily="34" charset="0"/>
              </a:rPr>
              <a:t>Tenstreet’s</a:t>
            </a: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 Pulse App</a:t>
            </a:r>
          </a:p>
        </p:txBody>
      </p:sp>
      <p:cxnSp>
        <p:nvCxnSpPr>
          <p:cNvPr id="11" name="Straight Connector 10"/>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7" name="Picture 6" descr="Bar chart&#10;&#10;Description automatically generated with low confidence">
            <a:extLst>
              <a:ext uri="{FF2B5EF4-FFF2-40B4-BE49-F238E27FC236}">
                <a16:creationId xmlns:a16="http://schemas.microsoft.com/office/drawing/2014/main" id="{FA37729F-4E26-4BE2-EA7F-3B86961BE16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3148" y="2287294"/>
            <a:ext cx="2915322" cy="3032112"/>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EB2B7857-394A-2A21-5C30-FA57351BE11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35754" y="2287298"/>
            <a:ext cx="4140126" cy="3032108"/>
          </a:xfrm>
          <a:prstGeom prst="rect">
            <a:avLst/>
          </a:prstGeom>
        </p:spPr>
      </p:pic>
      <p:pic>
        <p:nvPicPr>
          <p:cNvPr id="19" name="Picture 18" descr="Graphical user interface, text, application, email&#10;&#10;Description automatically generated">
            <a:extLst>
              <a:ext uri="{FF2B5EF4-FFF2-40B4-BE49-F238E27FC236}">
                <a16:creationId xmlns:a16="http://schemas.microsoft.com/office/drawing/2014/main" id="{3740DED4-E071-E860-5E38-8BF65BD15D5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675880" y="2001616"/>
            <a:ext cx="4516120" cy="3554095"/>
          </a:xfrm>
          <a:prstGeom prst="rect">
            <a:avLst/>
          </a:prstGeom>
        </p:spPr>
      </p:pic>
    </p:spTree>
    <p:extLst>
      <p:ext uri="{BB962C8B-B14F-4D97-AF65-F5344CB8AC3E}">
        <p14:creationId xmlns:p14="http://schemas.microsoft.com/office/powerpoint/2010/main" val="2813417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9" name="Rectangle 8"/>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RM: Safety: Tenstreet- No Pulse App</a:t>
            </a:r>
          </a:p>
        </p:txBody>
      </p:sp>
      <p:cxnSp>
        <p:nvCxnSpPr>
          <p:cNvPr id="11" name="Straight Connector 10"/>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6" name="Picture 5" descr="Graphical user interface, application&#10;&#10;Description automatically generated">
            <a:extLst>
              <a:ext uri="{FF2B5EF4-FFF2-40B4-BE49-F238E27FC236}">
                <a16:creationId xmlns:a16="http://schemas.microsoft.com/office/drawing/2014/main" id="{1F5A1920-6610-EBBE-68AE-346FEF5419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267655" y="2126032"/>
            <a:ext cx="2939527" cy="3537540"/>
          </a:xfrm>
          <a:prstGeom prst="rect">
            <a:avLst/>
          </a:prstGeom>
        </p:spPr>
      </p:pic>
      <p:pic>
        <p:nvPicPr>
          <p:cNvPr id="12" name="Picture 11" descr="Graphical user interface, application&#10;&#10;Description automatically generated">
            <a:extLst>
              <a:ext uri="{FF2B5EF4-FFF2-40B4-BE49-F238E27FC236}">
                <a16:creationId xmlns:a16="http://schemas.microsoft.com/office/drawing/2014/main" id="{B503C810-5D0E-9BE1-D5C1-9F0D7BE45F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3538" y="1624574"/>
            <a:ext cx="3505009" cy="4266260"/>
          </a:xfrm>
          <a:prstGeom prst="rect">
            <a:avLst/>
          </a:prstGeom>
        </p:spPr>
      </p:pic>
    </p:spTree>
    <p:extLst>
      <p:ext uri="{BB962C8B-B14F-4D97-AF65-F5344CB8AC3E}">
        <p14:creationId xmlns:p14="http://schemas.microsoft.com/office/powerpoint/2010/main" val="3882261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31450" y="1433926"/>
            <a:ext cx="10515600" cy="5126528"/>
          </a:xfrm>
        </p:spPr>
        <p:txBody>
          <a:bodyPr>
            <a:noAutofit/>
          </a:bodyPr>
          <a:lstStyle/>
          <a:p>
            <a:pPr algn="just">
              <a:lnSpc>
                <a:spcPct val="100000"/>
              </a:lnSpc>
              <a:buBlip>
                <a:blip r:embed="rId2"/>
              </a:buBlip>
            </a:pPr>
            <a:r>
              <a:rPr lang="en-US" sz="1400">
                <a:latin typeface="Arial" panose="020B0604020202020204" pitchFamily="34" charset="0"/>
                <a:cs typeface="Arial" panose="020B0604020202020204" pitchFamily="34" charset="0"/>
              </a:rPr>
              <a:t>FLS sponsors a benefits program through IHA Health which is specifically designed for truck drivers who are Independent Contractors.</a:t>
            </a:r>
          </a:p>
          <a:p>
            <a:pPr algn="just">
              <a:lnSpc>
                <a:spcPct val="100000"/>
              </a:lnSpc>
              <a:buBlip>
                <a:blip r:embed="rId2"/>
              </a:buBlip>
            </a:pPr>
            <a:r>
              <a:rPr lang="en-US" sz="1400">
                <a:latin typeface="Arial" panose="020B0604020202020204" pitchFamily="34" charset="0"/>
                <a:cs typeface="Arial" panose="020B0604020202020204" pitchFamily="34" charset="0"/>
              </a:rPr>
              <a:t>There are 6 Comprehensive plans to choose from. </a:t>
            </a:r>
            <a:endParaRPr lang="en-US" sz="1000">
              <a:latin typeface="Arial" panose="020B0604020202020204" pitchFamily="34" charset="0"/>
              <a:cs typeface="Arial" panose="020B0604020202020204" pitchFamily="34" charset="0"/>
            </a:endParaRPr>
          </a:p>
          <a:p>
            <a:pPr lvl="1" algn="just">
              <a:lnSpc>
                <a:spcPct val="100000"/>
              </a:lnSpc>
              <a:buBlip>
                <a:blip r:embed="rId2"/>
              </a:buBlip>
            </a:pPr>
            <a:r>
              <a:rPr lang="en-US" sz="1400">
                <a:latin typeface="Arial" panose="020B0604020202020204" pitchFamily="34" charset="0"/>
                <a:cs typeface="Arial" panose="020B0604020202020204" pitchFamily="34" charset="0"/>
              </a:rPr>
              <a:t>Plans start at under $90/week</a:t>
            </a:r>
          </a:p>
          <a:p>
            <a:pPr algn="just">
              <a:lnSpc>
                <a:spcPct val="100000"/>
              </a:lnSpc>
              <a:buBlip>
                <a:blip r:embed="rId2"/>
              </a:buBlip>
            </a:pPr>
            <a:r>
              <a:rPr lang="en-US" sz="1400">
                <a:latin typeface="Arial" panose="020B0604020202020204" pitchFamily="34" charset="0"/>
                <a:cs typeface="Arial" panose="020B0604020202020204" pitchFamily="34" charset="0"/>
              </a:rPr>
              <a:t>Voluntary Benefits through Sun Life:</a:t>
            </a:r>
          </a:p>
          <a:p>
            <a:pPr lvl="1" algn="just">
              <a:lnSpc>
                <a:spcPct val="100000"/>
              </a:lnSpc>
              <a:buBlip>
                <a:blip r:embed="rId2"/>
              </a:buBlip>
            </a:pPr>
            <a:r>
              <a:rPr lang="en-US" sz="1400">
                <a:latin typeface="Arial" panose="020B0604020202020204" pitchFamily="34" charset="0"/>
                <a:cs typeface="Arial" panose="020B0604020202020204" pitchFamily="34" charset="0"/>
              </a:rPr>
              <a:t>Vision</a:t>
            </a:r>
          </a:p>
          <a:p>
            <a:pPr lvl="1" algn="just">
              <a:lnSpc>
                <a:spcPct val="100000"/>
              </a:lnSpc>
              <a:buBlip>
                <a:blip r:embed="rId2"/>
              </a:buBlip>
            </a:pPr>
            <a:r>
              <a:rPr lang="en-US" sz="1400">
                <a:latin typeface="Arial" panose="020B0604020202020204" pitchFamily="34" charset="0"/>
                <a:cs typeface="Arial" panose="020B0604020202020204" pitchFamily="34" charset="0"/>
              </a:rPr>
              <a:t>Dental </a:t>
            </a:r>
          </a:p>
          <a:p>
            <a:pPr lvl="1" algn="just">
              <a:lnSpc>
                <a:spcPct val="100000"/>
              </a:lnSpc>
              <a:buBlip>
                <a:blip r:embed="rId2"/>
              </a:buBlip>
            </a:pPr>
            <a:r>
              <a:rPr lang="en-US" sz="1400">
                <a:latin typeface="Arial" panose="020B0604020202020204" pitchFamily="34" charset="0"/>
                <a:cs typeface="Arial" panose="020B0604020202020204" pitchFamily="34" charset="0"/>
              </a:rPr>
              <a:t>Hospital Indemnity</a:t>
            </a:r>
          </a:p>
          <a:p>
            <a:pPr lvl="1" algn="just">
              <a:lnSpc>
                <a:spcPct val="100000"/>
              </a:lnSpc>
              <a:buBlip>
                <a:blip r:embed="rId2"/>
              </a:buBlip>
            </a:pPr>
            <a:r>
              <a:rPr lang="en-US" sz="1400">
                <a:latin typeface="Arial" panose="020B0604020202020204" pitchFamily="34" charset="0"/>
                <a:cs typeface="Arial" panose="020B0604020202020204" pitchFamily="34" charset="0"/>
              </a:rPr>
              <a:t>Accident Insurance</a:t>
            </a:r>
          </a:p>
          <a:p>
            <a:pPr lvl="1" algn="just">
              <a:lnSpc>
                <a:spcPct val="100000"/>
              </a:lnSpc>
              <a:buBlip>
                <a:blip r:embed="rId2"/>
              </a:buBlip>
            </a:pPr>
            <a:r>
              <a:rPr lang="en-US" sz="1400">
                <a:latin typeface="Arial" panose="020B0604020202020204" pitchFamily="34" charset="0"/>
                <a:cs typeface="Arial" panose="020B0604020202020204" pitchFamily="34" charset="0"/>
              </a:rPr>
              <a:t>Life Insurance and AD&amp;D Insurance</a:t>
            </a:r>
          </a:p>
          <a:p>
            <a:pPr lvl="1" algn="just">
              <a:lnSpc>
                <a:spcPct val="100000"/>
              </a:lnSpc>
              <a:buBlip>
                <a:blip r:embed="rId2"/>
              </a:buBlip>
            </a:pPr>
            <a:r>
              <a:rPr lang="en-US" sz="1400">
                <a:latin typeface="Arial" panose="020B0604020202020204" pitchFamily="34" charset="0"/>
                <a:cs typeface="Arial" panose="020B0604020202020204" pitchFamily="34" charset="0"/>
              </a:rPr>
              <a:t>Critical Illness Insurance</a:t>
            </a:r>
          </a:p>
          <a:p>
            <a:pPr algn="just">
              <a:lnSpc>
                <a:spcPct val="100000"/>
              </a:lnSpc>
              <a:buBlip>
                <a:blip r:embed="rId2"/>
              </a:buBlip>
            </a:pPr>
            <a:r>
              <a:rPr lang="en-US" sz="1400">
                <a:latin typeface="Arial" panose="020B0604020202020204" pitchFamily="34" charset="0"/>
                <a:cs typeface="Arial" panose="020B0604020202020204" pitchFamily="34" charset="0"/>
              </a:rPr>
              <a:t>Drivers can sign up at anytime throughout the year.</a:t>
            </a:r>
          </a:p>
          <a:p>
            <a:pPr algn="just">
              <a:lnSpc>
                <a:spcPct val="100000"/>
              </a:lnSpc>
              <a:buBlip>
                <a:blip r:embed="rId2"/>
              </a:buBlip>
            </a:pPr>
            <a:r>
              <a:rPr lang="en-US" sz="1400">
                <a:latin typeface="Arial" panose="020B0604020202020204" pitchFamily="34" charset="0"/>
                <a:cs typeface="Arial" panose="020B0604020202020204" pitchFamily="34" charset="0"/>
              </a:rPr>
              <a:t>IHA Toll Free Number: (888) 376-9811</a:t>
            </a:r>
          </a:p>
          <a:p>
            <a:pPr algn="just">
              <a:lnSpc>
                <a:spcPct val="100000"/>
              </a:lnSpc>
              <a:buBlip>
                <a:blip r:embed="rId2"/>
              </a:buBlip>
            </a:pPr>
            <a:r>
              <a:rPr lang="en-US" sz="1400">
                <a:latin typeface="Arial" panose="020B0604020202020204" pitchFamily="34" charset="0"/>
                <a:cs typeface="Arial" panose="020B0604020202020204" pitchFamily="34" charset="0"/>
              </a:rPr>
              <a:t>Hours: M-F 8:00am-8:00pm EST</a:t>
            </a:r>
          </a:p>
          <a:p>
            <a:pPr algn="just">
              <a:lnSpc>
                <a:spcPct val="100000"/>
              </a:lnSpc>
              <a:buBlip>
                <a:blip r:embed="rId2"/>
              </a:buBlip>
            </a:pPr>
            <a:r>
              <a:rPr lang="en-US" sz="1400">
                <a:latin typeface="Arial" panose="020B0604020202020204" pitchFamily="34" charset="0"/>
                <a:cs typeface="Arial" panose="020B0604020202020204" pitchFamily="34" charset="0"/>
              </a:rPr>
              <a:t>Website: </a:t>
            </a:r>
            <a:r>
              <a:rPr lang="en-US" sz="1400">
                <a:latin typeface="Arial" panose="020B0604020202020204" pitchFamily="34" charset="0"/>
                <a:cs typeface="Arial" panose="020B0604020202020204" pitchFamily="34" charset="0"/>
                <a:hlinkClick r:id="rId3"/>
              </a:rPr>
              <a:t>www.ihaenroll.com</a:t>
            </a:r>
            <a:endParaRPr lang="en-US" sz="1400">
              <a:latin typeface="Arial" panose="020B0604020202020204" pitchFamily="34" charset="0"/>
              <a:cs typeface="Arial" panose="020B0604020202020204" pitchFamily="34" charset="0"/>
            </a:endParaRPr>
          </a:p>
          <a:p>
            <a:pPr algn="just">
              <a:lnSpc>
                <a:spcPct val="100000"/>
              </a:lnSpc>
              <a:buBlip>
                <a:blip r:embed="rId2"/>
              </a:buBlip>
            </a:pPr>
            <a:r>
              <a:rPr lang="en-US" sz="1400">
                <a:latin typeface="Arial" panose="020B0604020202020204" pitchFamily="34" charset="0"/>
                <a:cs typeface="Arial" panose="020B0604020202020204" pitchFamily="34" charset="0"/>
              </a:rPr>
              <a:t>An IHA representative will contact you not long after you start to review benefit options with you. </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Human Resources: Benefits</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94820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gn="just">
              <a:spcAft>
                <a:spcPts val="800"/>
              </a:spcAft>
              <a:buBlip>
                <a:blip r:embed="rId2"/>
              </a:buBlip>
            </a:pPr>
            <a:r>
              <a:rPr lang="en-US" sz="2000">
                <a:latin typeface="Arial" panose="020B0604020202020204" pitchFamily="34" charset="0"/>
                <a:cs typeface="Arial" panose="020B0604020202020204" pitchFamily="34" charset="0"/>
              </a:rPr>
              <a:t>FLS has a relationship with a company called ATBS that can support independent contractors with services:</a:t>
            </a:r>
          </a:p>
          <a:p>
            <a:pPr lvl="1" algn="just">
              <a:buBlip>
                <a:blip r:embed="rId2"/>
              </a:buBlip>
            </a:pPr>
            <a:r>
              <a:rPr lang="en-US" sz="1800">
                <a:latin typeface="Arial" panose="020B0604020202020204" pitchFamily="34" charset="0"/>
                <a:cs typeface="Arial" panose="020B0604020202020204" pitchFamily="34" charset="0"/>
              </a:rPr>
              <a:t>Tax Filing</a:t>
            </a:r>
          </a:p>
          <a:p>
            <a:pPr lvl="1" algn="just">
              <a:buBlip>
                <a:blip r:embed="rId2"/>
              </a:buBlip>
            </a:pPr>
            <a:r>
              <a:rPr lang="en-US" sz="1800">
                <a:latin typeface="Arial" panose="020B0604020202020204" pitchFamily="34" charset="0"/>
                <a:cs typeface="Arial" panose="020B0604020202020204" pitchFamily="34" charset="0"/>
              </a:rPr>
              <a:t>Accounting</a:t>
            </a:r>
          </a:p>
          <a:p>
            <a:pPr lvl="1" algn="just">
              <a:buBlip>
                <a:blip r:embed="rId2"/>
              </a:buBlip>
            </a:pPr>
            <a:r>
              <a:rPr lang="en-US" sz="1800">
                <a:latin typeface="Arial" panose="020B0604020202020204" pitchFamily="34" charset="0"/>
                <a:cs typeface="Arial" panose="020B0604020202020204" pitchFamily="34" charset="0"/>
              </a:rPr>
              <a:t>Bookkeeping</a:t>
            </a:r>
          </a:p>
          <a:p>
            <a:pPr lvl="1" algn="just">
              <a:buBlip>
                <a:blip r:embed="rId2"/>
              </a:buBlip>
            </a:pPr>
            <a:r>
              <a:rPr lang="en-US" sz="1800">
                <a:latin typeface="Arial" panose="020B0604020202020204" pitchFamily="34" charset="0"/>
                <a:cs typeface="Arial" panose="020B0604020202020204" pitchFamily="34" charset="0"/>
              </a:rPr>
              <a:t>Tax Help</a:t>
            </a:r>
          </a:p>
          <a:p>
            <a:pPr algn="just">
              <a:buBlip>
                <a:blip r:embed="rId2"/>
              </a:buBlip>
            </a:pPr>
            <a:r>
              <a:rPr lang="en-US" sz="2000">
                <a:latin typeface="Arial" panose="020B0604020202020204" pitchFamily="34" charset="0"/>
                <a:cs typeface="Arial" panose="020B0604020202020204" pitchFamily="34" charset="0"/>
              </a:rPr>
              <a:t>The cost is $49.99/month</a:t>
            </a:r>
          </a:p>
          <a:p>
            <a:pPr algn="just">
              <a:buBlip>
                <a:blip r:embed="rId2"/>
              </a:buBlip>
            </a:pPr>
            <a:r>
              <a:rPr lang="en-US" sz="2000">
                <a:latin typeface="Arial" panose="020B0604020202020204" pitchFamily="34" charset="0"/>
                <a:cs typeface="Arial" panose="020B0604020202020204" pitchFamily="34" charset="0"/>
              </a:rPr>
              <a:t>The service provides a personal tax consultant at no additional cost</a:t>
            </a:r>
          </a:p>
          <a:p>
            <a:pPr algn="just">
              <a:buBlip>
                <a:blip r:embed="rId2"/>
              </a:buBlip>
            </a:pPr>
            <a:r>
              <a:rPr lang="en-US" sz="2000">
                <a:latin typeface="Arial" panose="020B0604020202020204" pitchFamily="34" charset="0"/>
                <a:cs typeface="Arial" panose="020B0604020202020204" pitchFamily="34" charset="0"/>
              </a:rPr>
              <a:t>There is an ATBS app by which you can upload receipts and documents. </a:t>
            </a:r>
          </a:p>
          <a:p>
            <a:pPr algn="just">
              <a:buBlip>
                <a:blip r:embed="rId2"/>
              </a:buBlip>
            </a:pPr>
            <a:r>
              <a:rPr lang="en-US" sz="2000">
                <a:latin typeface="Arial" panose="020B0604020202020204" pitchFamily="34" charset="0"/>
                <a:cs typeface="Arial" panose="020B0604020202020204" pitchFamily="34" charset="0"/>
              </a:rPr>
              <a:t>ATBS contact information is as follows:</a:t>
            </a:r>
          </a:p>
          <a:p>
            <a:pPr lvl="1" algn="just">
              <a:buBlip>
                <a:blip r:embed="rId2"/>
              </a:buBlip>
            </a:pPr>
            <a:r>
              <a:rPr lang="en-US" sz="1800">
                <a:latin typeface="Arial" panose="020B0604020202020204" pitchFamily="34" charset="0"/>
                <a:cs typeface="Arial" panose="020B0604020202020204" pitchFamily="34" charset="0"/>
              </a:rPr>
              <a:t>1-866-920-2827</a:t>
            </a:r>
          </a:p>
          <a:p>
            <a:pPr lvl="1" algn="just">
              <a:buBlip>
                <a:blip r:embed="rId2"/>
              </a:buBlip>
            </a:pPr>
            <a:r>
              <a:rPr lang="en-US" sz="1800">
                <a:latin typeface="Arial" panose="020B0604020202020204" pitchFamily="34" charset="0"/>
                <a:cs typeface="Arial" panose="020B0604020202020204" pitchFamily="34" charset="0"/>
                <a:hlinkClick r:id="rId3"/>
              </a:rPr>
              <a:t>www.ATBS.com</a:t>
            </a:r>
            <a:endParaRPr lang="en-US" sz="1800">
              <a:latin typeface="Arial" panose="020B0604020202020204" pitchFamily="34" charset="0"/>
              <a:cs typeface="Arial" panose="020B0604020202020204" pitchFamily="34" charset="0"/>
            </a:endParaRPr>
          </a:p>
          <a:p>
            <a:endParaRPr lang="en-US"/>
          </a:p>
          <a:p>
            <a:endParaRPr lang="en-US"/>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Human Resources: Tax Help</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2954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2237328"/>
          </a:xfrm>
        </p:spPr>
        <p:txBody>
          <a:bodyPr>
            <a:normAutofit/>
          </a:bodyPr>
          <a:lstStyle/>
          <a:p>
            <a:pPr marL="0" indent="0">
              <a:buNone/>
            </a:pPr>
            <a:r>
              <a:rPr lang="en-US" sz="2000"/>
              <a:t>If you have any safety, compliance, or HR related questions, issues, or need to send us anything, our contact information is below:</a:t>
            </a:r>
          </a:p>
          <a:p>
            <a:pPr marL="0" indent="0">
              <a:buNone/>
            </a:pPr>
            <a:endParaRPr lang="en-US" sz="800"/>
          </a:p>
          <a:p>
            <a:pPr lvl="1">
              <a:buBlip>
                <a:blip r:embed="rId2"/>
              </a:buBlip>
            </a:pPr>
            <a:r>
              <a:rPr lang="en-US" sz="2000" b="1"/>
              <a:t>Phone</a:t>
            </a:r>
            <a:r>
              <a:rPr lang="en-US" sz="2000"/>
              <a:t>: 215-862-7280 x894</a:t>
            </a:r>
          </a:p>
          <a:p>
            <a:pPr lvl="1">
              <a:buBlip>
                <a:blip r:embed="rId2"/>
              </a:buBlip>
            </a:pPr>
            <a:r>
              <a:rPr lang="en-US" sz="2000" b="1"/>
              <a:t>Email</a:t>
            </a:r>
            <a:r>
              <a:rPr lang="en-US" sz="2000"/>
              <a:t>: </a:t>
            </a:r>
            <a:r>
              <a:rPr lang="en-US" sz="2000">
                <a:hlinkClick r:id="rId3"/>
              </a:rPr>
              <a:t>riskmanagement@fundamentallabor.com</a:t>
            </a:r>
            <a:endParaRPr lang="en-US" sz="2000"/>
          </a:p>
          <a:p>
            <a:pPr lvl="1">
              <a:buBlip>
                <a:blip r:embed="rId2"/>
              </a:buBlip>
            </a:pPr>
            <a:r>
              <a:rPr lang="en-US" sz="2000" b="1"/>
              <a:t>Fax</a:t>
            </a:r>
            <a:r>
              <a:rPr lang="en-US" sz="2000"/>
              <a:t>: 215-862-0134 Attn: Risk Management</a:t>
            </a:r>
          </a:p>
          <a:p>
            <a:pPr marL="457200" lvl="1" indent="0">
              <a:buNone/>
            </a:pPr>
            <a:endParaRPr lang="en-US" sz="2000"/>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RM: Contact Information</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9" name="Content Placeholder 2"/>
          <p:cNvSpPr txBox="1">
            <a:spLocks/>
          </p:cNvSpPr>
          <p:nvPr/>
        </p:nvSpPr>
        <p:spPr>
          <a:xfrm>
            <a:off x="833050" y="3996480"/>
            <a:ext cx="10515600" cy="22373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000"/>
              <a:t>Please feel free to reach out if we can be of assistance.</a:t>
            </a:r>
          </a:p>
        </p:txBody>
      </p:sp>
    </p:spTree>
    <p:extLst>
      <p:ext uri="{BB962C8B-B14F-4D97-AF65-F5344CB8AC3E}">
        <p14:creationId xmlns:p14="http://schemas.microsoft.com/office/powerpoint/2010/main" val="326319116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352" y="1"/>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198" y="20960"/>
            <a:ext cx="10515600" cy="1325563"/>
          </a:xfrm>
        </p:spPr>
        <p:txBody>
          <a:bodyPr>
            <a:normAutofit/>
          </a:bodyPr>
          <a:lstStyle/>
          <a:p>
            <a:pPr algn="ctr"/>
            <a:r>
              <a:rPr lang="en-US" b="1">
                <a:solidFill>
                  <a:schemeClr val="bg1"/>
                </a:solidFill>
                <a:latin typeface="Arial" panose="020B0604020202020204" pitchFamily="34" charset="0"/>
                <a:cs typeface="Arial" panose="020B0604020202020204" pitchFamily="34" charset="0"/>
              </a:rPr>
              <a:t>Meet the Rest of the Team</a:t>
            </a:r>
          </a:p>
        </p:txBody>
      </p:sp>
      <p:pic>
        <p:nvPicPr>
          <p:cNvPr id="5" name="Content Placeholder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8709286" y="6233809"/>
            <a:ext cx="3176022" cy="428245"/>
          </a:xfrm>
        </p:spPr>
      </p:pic>
      <p:cxnSp>
        <p:nvCxnSpPr>
          <p:cNvPr id="7" name="Straight Connector 6"/>
          <p:cNvCxnSpPr/>
          <p:nvPr/>
        </p:nvCxnSpPr>
        <p:spPr>
          <a:xfrm>
            <a:off x="-185352" y="1367483"/>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394938" y="2552080"/>
            <a:ext cx="9402124" cy="2236896"/>
            <a:chOff x="1310094" y="2552080"/>
            <a:chExt cx="9402124" cy="2236896"/>
          </a:xfrm>
        </p:grpSpPr>
        <p:grpSp>
          <p:nvGrpSpPr>
            <p:cNvPr id="8" name="Group 7"/>
            <p:cNvGrpSpPr/>
            <p:nvPr/>
          </p:nvGrpSpPr>
          <p:grpSpPr>
            <a:xfrm>
              <a:off x="5971532" y="2563447"/>
              <a:ext cx="2351146" cy="2223960"/>
              <a:chOff x="6035782" y="2576408"/>
              <a:chExt cx="2351146" cy="2228106"/>
            </a:xfrm>
          </p:grpSpPr>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8" y="2576408"/>
                <a:ext cx="2228106" cy="2228106"/>
              </a:xfrm>
              <a:prstGeom prst="rect">
                <a:avLst/>
              </a:prstGeom>
            </p:spPr>
          </p:pic>
          <p:sp>
            <p:nvSpPr>
              <p:cNvPr id="24" name="Rectangle 23"/>
              <p:cNvSpPr/>
              <p:nvPr/>
            </p:nvSpPr>
            <p:spPr>
              <a:xfrm>
                <a:off x="6092587" y="4289629"/>
                <a:ext cx="2237536"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8" name="TextBox 27"/>
              <p:cNvSpPr txBox="1"/>
              <p:nvPr/>
            </p:nvSpPr>
            <p:spPr>
              <a:xfrm>
                <a:off x="6035782" y="4243847"/>
                <a:ext cx="2351146" cy="416273"/>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Jeff Muntz</a:t>
                </a:r>
              </a:p>
              <a:p>
                <a:pPr algn="ctr"/>
                <a:r>
                  <a:rPr lang="en-US" sz="900">
                    <a:solidFill>
                      <a:srgbClr val="142E67"/>
                    </a:solidFill>
                    <a:latin typeface="Arial" panose="020B0604020202020204" pitchFamily="34" charset="0"/>
                    <a:cs typeface="Arial" panose="020B0604020202020204" pitchFamily="34" charset="0"/>
                  </a:rPr>
                  <a:t>Vice President – Operations &amp; Recruiting</a:t>
                </a:r>
              </a:p>
            </p:txBody>
          </p:sp>
        </p:grpSp>
        <p:grpSp>
          <p:nvGrpSpPr>
            <p:cNvPr id="3" name="Group 2"/>
            <p:cNvGrpSpPr/>
            <p:nvPr/>
          </p:nvGrpSpPr>
          <p:grpSpPr>
            <a:xfrm>
              <a:off x="1310094" y="2563447"/>
              <a:ext cx="2349693" cy="2223959"/>
              <a:chOff x="1054896" y="2569773"/>
              <a:chExt cx="2351146" cy="2240143"/>
            </a:xfrm>
          </p:grpSpPr>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2900" y="2569773"/>
                <a:ext cx="2240143" cy="2240143"/>
              </a:xfrm>
              <a:prstGeom prst="rect">
                <a:avLst/>
              </a:prstGeom>
            </p:spPr>
          </p:pic>
          <p:sp>
            <p:nvSpPr>
              <p:cNvPr id="21" name="Rectangle 20"/>
              <p:cNvSpPr/>
              <p:nvPr/>
            </p:nvSpPr>
            <p:spPr>
              <a:xfrm>
                <a:off x="1082898" y="4289630"/>
                <a:ext cx="2295143"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TextBox 25"/>
              <p:cNvSpPr txBox="1"/>
              <p:nvPr/>
            </p:nvSpPr>
            <p:spPr>
              <a:xfrm>
                <a:off x="1054896" y="4243847"/>
                <a:ext cx="2351146"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Curtis Ball</a:t>
                </a:r>
              </a:p>
              <a:p>
                <a:pPr algn="ctr"/>
                <a:r>
                  <a:rPr lang="en-US" sz="1100">
                    <a:solidFill>
                      <a:srgbClr val="142E67"/>
                    </a:solidFill>
                    <a:latin typeface="Arial" panose="020B0604020202020204" pitchFamily="34" charset="0"/>
                    <a:cs typeface="Arial" panose="020B0604020202020204" pitchFamily="34" charset="0"/>
                  </a:rPr>
                  <a:t>President</a:t>
                </a:r>
              </a:p>
            </p:txBody>
          </p:sp>
        </p:grpSp>
        <p:grpSp>
          <p:nvGrpSpPr>
            <p:cNvPr id="9" name="Group 8"/>
            <p:cNvGrpSpPr/>
            <p:nvPr/>
          </p:nvGrpSpPr>
          <p:grpSpPr>
            <a:xfrm>
              <a:off x="8259854" y="2563447"/>
              <a:ext cx="2452364" cy="2225529"/>
              <a:chOff x="8493849" y="2563748"/>
              <a:chExt cx="2478534" cy="2240766"/>
            </a:xfrm>
          </p:grpSpPr>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12733" y="2563748"/>
                <a:ext cx="2240766" cy="2240766"/>
              </a:xfrm>
              <a:prstGeom prst="rect">
                <a:avLst/>
              </a:prstGeom>
            </p:spPr>
          </p:pic>
          <p:sp>
            <p:nvSpPr>
              <p:cNvPr id="25" name="Rectangle 24"/>
              <p:cNvSpPr/>
              <p:nvPr/>
            </p:nvSpPr>
            <p:spPr>
              <a:xfrm>
                <a:off x="8598058" y="4289628"/>
                <a:ext cx="2354863"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extBox 28"/>
              <p:cNvSpPr txBox="1"/>
              <p:nvPr/>
            </p:nvSpPr>
            <p:spPr>
              <a:xfrm>
                <a:off x="8493849" y="4259236"/>
                <a:ext cx="2478534" cy="441585"/>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Cinda Ball</a:t>
                </a:r>
              </a:p>
              <a:p>
                <a:pPr algn="ctr"/>
                <a:r>
                  <a:rPr lang="en-US" sz="1050">
                    <a:solidFill>
                      <a:srgbClr val="142E67"/>
                    </a:solidFill>
                    <a:latin typeface="Arial" panose="020B0604020202020204" pitchFamily="34" charset="0"/>
                    <a:cs typeface="Arial" panose="020B0604020202020204" pitchFamily="34" charset="0"/>
                  </a:rPr>
                  <a:t>Vice President –Marketing</a:t>
                </a:r>
              </a:p>
            </p:txBody>
          </p:sp>
        </p:grpSp>
        <p:grpSp>
          <p:nvGrpSpPr>
            <p:cNvPr id="47" name="Group 46"/>
            <p:cNvGrpSpPr/>
            <p:nvPr/>
          </p:nvGrpSpPr>
          <p:grpSpPr>
            <a:xfrm>
              <a:off x="3622562" y="2552080"/>
              <a:ext cx="2363219" cy="2235326"/>
              <a:chOff x="3531339" y="2569773"/>
              <a:chExt cx="2351146" cy="2234741"/>
            </a:xfrm>
          </p:grpSpPr>
          <p:grpSp>
            <p:nvGrpSpPr>
              <p:cNvPr id="59" name="Group 58"/>
              <p:cNvGrpSpPr/>
              <p:nvPr/>
            </p:nvGrpSpPr>
            <p:grpSpPr>
              <a:xfrm>
                <a:off x="3590752" y="2569773"/>
                <a:ext cx="2237536" cy="2234741"/>
                <a:chOff x="3590752" y="2569773"/>
                <a:chExt cx="2237536" cy="2234741"/>
              </a:xfrm>
            </p:grpSpPr>
            <p:pic>
              <p:nvPicPr>
                <p:cNvPr id="61" name="Picture 6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3609064" y="2569773"/>
                  <a:ext cx="2200913" cy="2234741"/>
                </a:xfrm>
                <a:prstGeom prst="rect">
                  <a:avLst/>
                </a:prstGeom>
              </p:spPr>
            </p:pic>
            <p:sp>
              <p:nvSpPr>
                <p:cNvPr id="62" name="Rectangle 61"/>
                <p:cNvSpPr/>
                <p:nvPr/>
              </p:nvSpPr>
              <p:spPr>
                <a:xfrm>
                  <a:off x="3590752" y="4289629"/>
                  <a:ext cx="2237536"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60" name="TextBox 59"/>
              <p:cNvSpPr txBox="1"/>
              <p:nvPr/>
            </p:nvSpPr>
            <p:spPr>
              <a:xfrm>
                <a:off x="3531339" y="4245974"/>
                <a:ext cx="2351146"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Kathy Krueger</a:t>
                </a:r>
              </a:p>
              <a:p>
                <a:pPr algn="ctr"/>
                <a:r>
                  <a:rPr lang="en-US" sz="1100">
                    <a:solidFill>
                      <a:srgbClr val="142E67"/>
                    </a:solidFill>
                    <a:latin typeface="Arial" panose="020B0604020202020204" pitchFamily="34" charset="0"/>
                    <a:cs typeface="Arial" panose="020B0604020202020204" pitchFamily="34" charset="0"/>
                  </a:rPr>
                  <a:t>Vice President</a:t>
                </a:r>
              </a:p>
            </p:txBody>
          </p:sp>
        </p:grpSp>
      </p:grpSp>
    </p:spTree>
    <p:extLst>
      <p:ext uri="{BB962C8B-B14F-4D97-AF65-F5344CB8AC3E}">
        <p14:creationId xmlns:p14="http://schemas.microsoft.com/office/powerpoint/2010/main" val="40572523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2184" y="1522613"/>
            <a:ext cx="2195533" cy="2195533"/>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19435" y="3864048"/>
            <a:ext cx="2216315" cy="2216315"/>
          </a:xfrm>
          <a:prstGeom prst="rect">
            <a:avLst/>
          </a:prstGeom>
        </p:spPr>
      </p:pic>
      <p:sp>
        <p:nvSpPr>
          <p:cNvPr id="4" name="Rectangle 3"/>
          <p:cNvSpPr/>
          <p:nvPr/>
        </p:nvSpPr>
        <p:spPr>
          <a:xfrm>
            <a:off x="-185352" y="1"/>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838198" y="20960"/>
            <a:ext cx="10515600" cy="1325563"/>
          </a:xfrm>
        </p:spPr>
        <p:txBody>
          <a:bodyPr>
            <a:normAutofit/>
          </a:bodyPr>
          <a:lstStyle/>
          <a:p>
            <a:pPr algn="ctr"/>
            <a:r>
              <a:rPr lang="en-US" b="1">
                <a:solidFill>
                  <a:schemeClr val="bg1"/>
                </a:solidFill>
                <a:latin typeface="Arial" panose="020B0604020202020204" pitchFamily="34" charset="0"/>
                <a:cs typeface="Arial" panose="020B0604020202020204" pitchFamily="34" charset="0"/>
              </a:rPr>
              <a:t>Meet the Rest of the Team</a:t>
            </a:r>
          </a:p>
        </p:txBody>
      </p:sp>
      <p:pic>
        <p:nvPicPr>
          <p:cNvPr id="5" name="Content Placeholder 4"/>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8709286" y="6233809"/>
            <a:ext cx="3176022" cy="428245"/>
          </a:xfrm>
        </p:spPr>
      </p:pic>
      <p:cxnSp>
        <p:nvCxnSpPr>
          <p:cNvPr id="7" name="Straight Connector 6"/>
          <p:cNvCxnSpPr/>
          <p:nvPr/>
        </p:nvCxnSpPr>
        <p:spPr>
          <a:xfrm>
            <a:off x="-185352" y="1367483"/>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75" name="Rectangle 74"/>
          <p:cNvSpPr/>
          <p:nvPr/>
        </p:nvSpPr>
        <p:spPr>
          <a:xfrm>
            <a:off x="6123226" y="5584205"/>
            <a:ext cx="2290624" cy="355821"/>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9" name="Rectangle 78"/>
          <p:cNvSpPr/>
          <p:nvPr/>
        </p:nvSpPr>
        <p:spPr>
          <a:xfrm>
            <a:off x="3810468" y="5590967"/>
            <a:ext cx="2248120"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41" name="Group 40"/>
          <p:cNvGrpSpPr/>
          <p:nvPr/>
        </p:nvGrpSpPr>
        <p:grpSpPr>
          <a:xfrm>
            <a:off x="5076499" y="3864048"/>
            <a:ext cx="2362372" cy="2229479"/>
            <a:chOff x="5208811" y="3820404"/>
            <a:chExt cx="2380295" cy="2229203"/>
          </a:xfrm>
        </p:grpSpPr>
        <p:pic>
          <p:nvPicPr>
            <p:cNvPr id="42" name="Picture 41" descr="A person smiling for the camera&#10;&#10;Description automatically generated with low confidence">
              <a:extLst>
                <a:ext uri="{FF2B5EF4-FFF2-40B4-BE49-F238E27FC236}">
                  <a16:creationId xmlns:a16="http://schemas.microsoft.com/office/drawing/2014/main" id="{F155D2D9-69B8-4586-8C4E-C1C16E9F24A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37960" y="3820404"/>
              <a:ext cx="2229203" cy="2229203"/>
            </a:xfrm>
            <a:prstGeom prst="rect">
              <a:avLst/>
            </a:prstGeom>
          </p:spPr>
        </p:pic>
        <p:sp>
          <p:nvSpPr>
            <p:cNvPr id="51" name="Rectangle 50"/>
            <p:cNvSpPr/>
            <p:nvPr/>
          </p:nvSpPr>
          <p:spPr>
            <a:xfrm>
              <a:off x="5208811" y="5543400"/>
              <a:ext cx="2258352"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2" name="TextBox 51"/>
            <p:cNvSpPr txBox="1"/>
            <p:nvPr/>
          </p:nvSpPr>
          <p:spPr>
            <a:xfrm>
              <a:off x="5237960" y="5488083"/>
              <a:ext cx="2351146"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Jennifer Hudson</a:t>
              </a:r>
            </a:p>
            <a:p>
              <a:pPr algn="ctr"/>
              <a:r>
                <a:rPr lang="en-US" sz="1100">
                  <a:solidFill>
                    <a:srgbClr val="142E67"/>
                  </a:solidFill>
                  <a:latin typeface="Arial" panose="020B0604020202020204" pitchFamily="34" charset="0"/>
                  <a:cs typeface="Arial" panose="020B0604020202020204" pitchFamily="34" charset="0"/>
                </a:rPr>
                <a:t>IT Manager &amp; Corporate Analyst</a:t>
              </a:r>
            </a:p>
          </p:txBody>
        </p:sp>
      </p:grpSp>
      <p:grpSp>
        <p:nvGrpSpPr>
          <p:cNvPr id="9" name="Group 8"/>
          <p:cNvGrpSpPr/>
          <p:nvPr/>
        </p:nvGrpSpPr>
        <p:grpSpPr>
          <a:xfrm>
            <a:off x="8425606" y="5531933"/>
            <a:ext cx="2351146" cy="403618"/>
            <a:chOff x="126861" y="6056959"/>
            <a:chExt cx="2351146" cy="403618"/>
          </a:xfrm>
        </p:grpSpPr>
        <p:sp>
          <p:nvSpPr>
            <p:cNvPr id="55" name="Rectangle 54"/>
            <p:cNvSpPr/>
            <p:nvPr/>
          </p:nvSpPr>
          <p:spPr>
            <a:xfrm>
              <a:off x="178374" y="6105751"/>
              <a:ext cx="2248120" cy="354826"/>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6" name="TextBox 55"/>
            <p:cNvSpPr txBox="1"/>
            <p:nvPr/>
          </p:nvSpPr>
          <p:spPr>
            <a:xfrm>
              <a:off x="126861" y="6056959"/>
              <a:ext cx="2351146" cy="261610"/>
            </a:xfrm>
            <a:prstGeom prst="rect">
              <a:avLst/>
            </a:prstGeom>
            <a:noFill/>
          </p:spPr>
          <p:txBody>
            <a:bodyPr wrap="square" rtlCol="0">
              <a:spAutoFit/>
            </a:bodyPr>
            <a:lstStyle/>
            <a:p>
              <a:pPr algn="ctr"/>
              <a:endParaRPr lang="en-US" sz="1100">
                <a:solidFill>
                  <a:srgbClr val="142E67"/>
                </a:solidFill>
                <a:latin typeface="Arial" panose="020B0604020202020204" pitchFamily="34" charset="0"/>
                <a:cs typeface="Arial" panose="020B0604020202020204" pitchFamily="34" charset="0"/>
              </a:endParaRPr>
            </a:p>
          </p:txBody>
        </p:sp>
      </p:grpSp>
      <p:grpSp>
        <p:nvGrpSpPr>
          <p:cNvPr id="47" name="Group 46"/>
          <p:cNvGrpSpPr/>
          <p:nvPr/>
        </p:nvGrpSpPr>
        <p:grpSpPr>
          <a:xfrm>
            <a:off x="5022489" y="1515840"/>
            <a:ext cx="2347702" cy="2226056"/>
            <a:chOff x="6286136" y="1529089"/>
            <a:chExt cx="2351146" cy="2221270"/>
          </a:xfrm>
        </p:grpSpPr>
        <p:grpSp>
          <p:nvGrpSpPr>
            <p:cNvPr id="48" name="Group 47"/>
            <p:cNvGrpSpPr/>
            <p:nvPr/>
          </p:nvGrpSpPr>
          <p:grpSpPr>
            <a:xfrm>
              <a:off x="6375330" y="1529089"/>
              <a:ext cx="2227098" cy="2221270"/>
              <a:chOff x="7309978" y="1502892"/>
              <a:chExt cx="2227098" cy="2221270"/>
            </a:xfrm>
          </p:grpSpPr>
          <p:pic>
            <p:nvPicPr>
              <p:cNvPr id="50" name="Picture 49"/>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312892" y="1502892"/>
                <a:ext cx="2221270" cy="2221270"/>
              </a:xfrm>
              <a:prstGeom prst="rect">
                <a:avLst/>
              </a:prstGeom>
            </p:spPr>
          </p:pic>
          <p:sp>
            <p:nvSpPr>
              <p:cNvPr id="53" name="Rectangle 52"/>
              <p:cNvSpPr/>
              <p:nvPr/>
            </p:nvSpPr>
            <p:spPr>
              <a:xfrm>
                <a:off x="7309978" y="3220759"/>
                <a:ext cx="2227098"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
          <p:nvSpPr>
            <p:cNvPr id="49" name="TextBox 48"/>
            <p:cNvSpPr txBox="1"/>
            <p:nvPr/>
          </p:nvSpPr>
          <p:spPr>
            <a:xfrm>
              <a:off x="6286136" y="3198339"/>
              <a:ext cx="2351146"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Ken Nace</a:t>
              </a:r>
            </a:p>
            <a:p>
              <a:pPr algn="ctr"/>
              <a:r>
                <a:rPr lang="en-US" sz="1100">
                  <a:solidFill>
                    <a:srgbClr val="142E67"/>
                  </a:solidFill>
                  <a:latin typeface="Arial" panose="020B0604020202020204" pitchFamily="34" charset="0"/>
                  <a:cs typeface="Arial" panose="020B0604020202020204" pitchFamily="34" charset="0"/>
                </a:rPr>
                <a:t>Senior Recruiter</a:t>
              </a:r>
            </a:p>
          </p:txBody>
        </p:sp>
      </p:grpSp>
      <p:grpSp>
        <p:nvGrpSpPr>
          <p:cNvPr id="59" name="Group 58"/>
          <p:cNvGrpSpPr/>
          <p:nvPr/>
        </p:nvGrpSpPr>
        <p:grpSpPr>
          <a:xfrm>
            <a:off x="2653981" y="5529938"/>
            <a:ext cx="2321521" cy="446276"/>
            <a:chOff x="149371" y="3179565"/>
            <a:chExt cx="2351146" cy="446276"/>
          </a:xfrm>
        </p:grpSpPr>
        <p:sp>
          <p:nvSpPr>
            <p:cNvPr id="63" name="Rectangle 62"/>
            <p:cNvSpPr/>
            <p:nvPr/>
          </p:nvSpPr>
          <p:spPr>
            <a:xfrm>
              <a:off x="189630" y="3239631"/>
              <a:ext cx="2270628"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1" name="TextBox 60"/>
            <p:cNvSpPr txBox="1"/>
            <p:nvPr/>
          </p:nvSpPr>
          <p:spPr>
            <a:xfrm>
              <a:off x="149371" y="3179565"/>
              <a:ext cx="2351146"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Shelby Prizer</a:t>
              </a:r>
            </a:p>
            <a:p>
              <a:pPr algn="ctr"/>
              <a:r>
                <a:rPr lang="en-US" sz="1100">
                  <a:solidFill>
                    <a:srgbClr val="142E67"/>
                  </a:solidFill>
                  <a:latin typeface="Arial" panose="020B0604020202020204" pitchFamily="34" charset="0"/>
                  <a:cs typeface="Arial" panose="020B0604020202020204" pitchFamily="34" charset="0"/>
                </a:rPr>
                <a:t>Corporate Marketing Administrator</a:t>
              </a:r>
            </a:p>
          </p:txBody>
        </p:sp>
      </p:grpSp>
      <p:pic>
        <p:nvPicPr>
          <p:cNvPr id="65" name="Picture 6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3366" y="1536470"/>
            <a:ext cx="2226506" cy="2226056"/>
          </a:xfrm>
          <a:prstGeom prst="rect">
            <a:avLst/>
          </a:prstGeom>
        </p:spPr>
      </p:pic>
      <p:sp>
        <p:nvSpPr>
          <p:cNvPr id="70" name="Rectangle 69"/>
          <p:cNvSpPr/>
          <p:nvPr/>
        </p:nvSpPr>
        <p:spPr>
          <a:xfrm>
            <a:off x="2720895" y="3236430"/>
            <a:ext cx="2227098" cy="35896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2624538" y="3188504"/>
            <a:ext cx="2321522" cy="446276"/>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Victoria Wooden</a:t>
            </a:r>
          </a:p>
          <a:p>
            <a:pPr algn="ctr"/>
            <a:r>
              <a:rPr lang="en-US" sz="1100">
                <a:solidFill>
                  <a:srgbClr val="142E67"/>
                </a:solidFill>
                <a:latin typeface="Arial" panose="020B0604020202020204" pitchFamily="34" charset="0"/>
                <a:cs typeface="Arial" panose="020B0604020202020204" pitchFamily="34" charset="0"/>
              </a:rPr>
              <a:t>Recruiter</a:t>
            </a:r>
          </a:p>
        </p:txBody>
      </p:sp>
      <p:pic>
        <p:nvPicPr>
          <p:cNvPr id="11" name="Picture 10"/>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39868" y="3904534"/>
            <a:ext cx="2188993" cy="2188993"/>
          </a:xfrm>
          <a:prstGeom prst="rect">
            <a:avLst/>
          </a:prstGeom>
        </p:spPr>
      </p:pic>
      <p:sp>
        <p:nvSpPr>
          <p:cNvPr id="54" name="Rectangle 53"/>
          <p:cNvSpPr/>
          <p:nvPr/>
        </p:nvSpPr>
        <p:spPr>
          <a:xfrm>
            <a:off x="7516059" y="5589231"/>
            <a:ext cx="2261905" cy="35974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6" name="TextBox 45"/>
          <p:cNvSpPr txBox="1"/>
          <p:nvPr/>
        </p:nvSpPr>
        <p:spPr>
          <a:xfrm>
            <a:off x="7381115" y="5545483"/>
            <a:ext cx="2357848" cy="447238"/>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Brandon Whatley</a:t>
            </a:r>
          </a:p>
          <a:p>
            <a:pPr algn="ctr"/>
            <a:r>
              <a:rPr lang="en-US" sz="1100">
                <a:solidFill>
                  <a:srgbClr val="142E67"/>
                </a:solidFill>
                <a:latin typeface="Arial" panose="020B0604020202020204" pitchFamily="34" charset="0"/>
                <a:cs typeface="Arial" panose="020B0604020202020204" pitchFamily="34" charset="0"/>
              </a:rPr>
              <a:t>Account Manager</a:t>
            </a:r>
          </a:p>
        </p:txBody>
      </p:sp>
      <p:sp>
        <p:nvSpPr>
          <p:cNvPr id="10" name="Rectangle 9">
            <a:extLst>
              <a:ext uri="{FF2B5EF4-FFF2-40B4-BE49-F238E27FC236}">
                <a16:creationId xmlns:a16="http://schemas.microsoft.com/office/drawing/2014/main" id="{692C971D-9F51-EFBC-2973-1FCFDC5D9A51}"/>
              </a:ext>
            </a:extLst>
          </p:cNvPr>
          <p:cNvSpPr/>
          <p:nvPr/>
        </p:nvSpPr>
        <p:spPr>
          <a:xfrm>
            <a:off x="7529224" y="3226035"/>
            <a:ext cx="2268319" cy="359742"/>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7" name="TextBox 66"/>
          <p:cNvSpPr txBox="1"/>
          <p:nvPr/>
        </p:nvSpPr>
        <p:spPr>
          <a:xfrm>
            <a:off x="7441403" y="3179633"/>
            <a:ext cx="2357848" cy="447237"/>
          </a:xfrm>
          <a:prstGeom prst="rect">
            <a:avLst/>
          </a:prstGeom>
          <a:noFill/>
        </p:spPr>
        <p:txBody>
          <a:bodyPr wrap="square" rtlCol="0">
            <a:spAutoFit/>
          </a:bodyPr>
          <a:lstStyle/>
          <a:p>
            <a:pPr algn="ctr"/>
            <a:r>
              <a:rPr lang="en-US" sz="1200" b="1">
                <a:solidFill>
                  <a:srgbClr val="142E67"/>
                </a:solidFill>
                <a:latin typeface="Arial" panose="020B0604020202020204" pitchFamily="34" charset="0"/>
                <a:cs typeface="Arial" panose="020B0604020202020204" pitchFamily="34" charset="0"/>
              </a:rPr>
              <a:t>Kelly Brown</a:t>
            </a:r>
          </a:p>
          <a:p>
            <a:pPr algn="ctr"/>
            <a:r>
              <a:rPr lang="en-US" sz="1100">
                <a:solidFill>
                  <a:srgbClr val="142E67"/>
                </a:solidFill>
                <a:latin typeface="Arial" panose="020B0604020202020204" pitchFamily="34" charset="0"/>
                <a:cs typeface="Arial" panose="020B0604020202020204" pitchFamily="34" charset="0"/>
              </a:rPr>
              <a:t>Recruiting Manager</a:t>
            </a:r>
          </a:p>
        </p:txBody>
      </p:sp>
    </p:spTree>
    <p:extLst>
      <p:ext uri="{BB962C8B-B14F-4D97-AF65-F5344CB8AC3E}">
        <p14:creationId xmlns:p14="http://schemas.microsoft.com/office/powerpoint/2010/main" val="17663047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300392"/>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What Happens Next</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365168"/>
            <a:ext cx="12192000" cy="4935223"/>
          </a:xfrm>
          <a:prstGeom prst="rect">
            <a:avLst/>
          </a:prstGeom>
        </p:spPr>
      </p:pic>
    </p:spTree>
    <p:extLst>
      <p:ext uri="{BB962C8B-B14F-4D97-AF65-F5344CB8AC3E}">
        <p14:creationId xmlns:p14="http://schemas.microsoft.com/office/powerpoint/2010/main" val="1812179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8" y="1912358"/>
            <a:ext cx="10515600" cy="4011364"/>
          </a:xfrm>
        </p:spPr>
        <p:txBody>
          <a:bodyPr>
            <a:normAutofit/>
          </a:bodyPr>
          <a:lstStyle/>
          <a:p>
            <a:pPr algn="just">
              <a:buBlip>
                <a:blip r:embed="rId3"/>
              </a:buBlip>
            </a:pPr>
            <a:r>
              <a:rPr lang="en-US" sz="2400">
                <a:latin typeface="Arial" panose="020B0604020202020204" pitchFamily="34" charset="0"/>
                <a:cs typeface="Arial" panose="020B0604020202020204" pitchFamily="34" charset="0"/>
              </a:rPr>
              <a:t>Professional drivers are the key to the success of Fundamental and our customers.</a:t>
            </a:r>
          </a:p>
          <a:p>
            <a:pPr algn="just">
              <a:buBlip>
                <a:blip r:embed="rId3"/>
              </a:buBlip>
            </a:pPr>
            <a:r>
              <a:rPr lang="en-US" sz="2400">
                <a:latin typeface="Arial" panose="020B0604020202020204" pitchFamily="34" charset="0"/>
                <a:cs typeface="Arial" panose="020B0604020202020204" pitchFamily="34" charset="0"/>
              </a:rPr>
              <a:t>This is a partnership between Fundamental, our drivers, and our customers.</a:t>
            </a:r>
          </a:p>
          <a:p>
            <a:pPr algn="just">
              <a:buBlip>
                <a:blip r:embed="rId3"/>
              </a:buBlip>
            </a:pPr>
            <a:r>
              <a:rPr lang="en-US" sz="2400">
                <a:latin typeface="Arial" panose="020B0604020202020204" pitchFamily="34" charset="0"/>
                <a:cs typeface="Arial" panose="020B0604020202020204" pitchFamily="34" charset="0"/>
              </a:rPr>
              <a:t>During our 30+ years in business, the best practices for our drivers have become clear.</a:t>
            </a:r>
          </a:p>
          <a:p>
            <a:pPr algn="just">
              <a:buBlip>
                <a:blip r:embed="rId3"/>
              </a:buBlip>
            </a:pPr>
            <a:r>
              <a:rPr lang="en-US" sz="2400">
                <a:latin typeface="Arial" panose="020B0604020202020204" pitchFamily="34" charset="0"/>
                <a:cs typeface="Arial" panose="020B0604020202020204" pitchFamily="34" charset="0"/>
              </a:rPr>
              <a:t>In this orientation, we will share these best practices. They will guide you and help our Driver Managers keep these promises.</a:t>
            </a:r>
          </a:p>
          <a:p>
            <a:pPr algn="just">
              <a:buBlip>
                <a:blip r:embed="rId3"/>
              </a:buBlip>
            </a:pPr>
            <a:endParaRPr lang="en-US" sz="2400">
              <a:latin typeface="Arial" panose="020B0604020202020204" pitchFamily="34" charset="0"/>
              <a:cs typeface="Arial" panose="020B0604020202020204" pitchFamily="34" charset="0"/>
            </a:endParaRPr>
          </a:p>
          <a:p>
            <a:pPr algn="just">
              <a:buBlip>
                <a:blip r:embed="rId3"/>
              </a:buBlip>
            </a:pPr>
            <a:endParaRPr lang="en-US" sz="2400">
              <a:latin typeface="Arial" panose="020B0604020202020204" pitchFamily="34" charset="0"/>
              <a:cs typeface="Arial" panose="020B0604020202020204" pitchFamily="34" charset="0"/>
            </a:endParaRP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85352" y="0"/>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85352" y="41919"/>
            <a:ext cx="1256270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Why We Make Promises to Drivers</a:t>
            </a:r>
          </a:p>
        </p:txBody>
      </p:sp>
      <p:cxnSp>
        <p:nvCxnSpPr>
          <p:cNvPr id="7" name="Straight Connector 6"/>
          <p:cNvCxnSpPr/>
          <p:nvPr/>
        </p:nvCxnSpPr>
        <p:spPr>
          <a:xfrm>
            <a:off x="-185352" y="1367482"/>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65899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300392"/>
            <a:ext cx="3176022" cy="428245"/>
          </a:xfrm>
          <a:prstGeom prst="rect">
            <a:avLst/>
          </a:prstGeom>
        </p:spPr>
      </p:pic>
      <p:sp>
        <p:nvSpPr>
          <p:cNvPr id="6" name="Rectangle 5"/>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prstClr val="white"/>
                </a:solidFill>
                <a:latin typeface="Arial" panose="020B0604020202020204" pitchFamily="34" charset="0"/>
                <a:cs typeface="Arial" panose="020B0604020202020204" pitchFamily="34" charset="0"/>
              </a:rPr>
              <a:t>Your Point of Contact</a:t>
            </a:r>
          </a:p>
        </p:txBody>
      </p:sp>
      <p:cxnSp>
        <p:nvCxnSpPr>
          <p:cNvPr id="8" name="Straight Connector 7"/>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017181" y="1767672"/>
            <a:ext cx="10157638" cy="1938992"/>
          </a:xfrm>
          <a:prstGeom prst="rect">
            <a:avLst/>
          </a:prstGeom>
        </p:spPr>
        <p:txBody>
          <a:bodyPr wrap="square">
            <a:spAutoFit/>
          </a:bodyPr>
          <a:lstStyle/>
          <a:p>
            <a:pPr algn="just"/>
            <a:r>
              <a:rPr lang="en-US" sz="2000">
                <a:latin typeface="Arial" panose="020B0604020202020204" pitchFamily="34" charset="0"/>
                <a:cs typeface="Arial" panose="020B0604020202020204" pitchFamily="34" charset="0"/>
              </a:rPr>
              <a:t>Your main point of contact will now be Driver Management. Contact them at:</a:t>
            </a:r>
          </a:p>
          <a:p>
            <a:pPr algn="just"/>
            <a:endParaRPr lang="en-US" sz="2000">
              <a:latin typeface="Arial" panose="020B0604020202020204" pitchFamily="34" charset="0"/>
              <a:cs typeface="Arial" panose="020B0604020202020204" pitchFamily="34" charset="0"/>
            </a:endParaRPr>
          </a:p>
          <a:p>
            <a:pPr algn="just">
              <a:buBlip>
                <a:blip r:embed="rId4"/>
              </a:buBlip>
            </a:pPr>
            <a:r>
              <a:rPr lang="en-US" sz="2000">
                <a:latin typeface="Arial" panose="020B0604020202020204" pitchFamily="34" charset="0"/>
                <a:cs typeface="Arial" panose="020B0604020202020204" pitchFamily="34" charset="0"/>
              </a:rPr>
              <a:t>Phone: 877-357-7776 extension 2</a:t>
            </a:r>
          </a:p>
          <a:p>
            <a:pPr algn="just">
              <a:buBlip>
                <a:blip r:embed="rId4"/>
              </a:buBlip>
            </a:pPr>
            <a:r>
              <a:rPr lang="en-US" sz="2000">
                <a:latin typeface="Arial" panose="020B0604020202020204" pitchFamily="34" charset="0"/>
                <a:cs typeface="Arial" panose="020B0604020202020204" pitchFamily="34" charset="0"/>
              </a:rPr>
              <a:t>Email: </a:t>
            </a:r>
            <a:r>
              <a:rPr lang="en-US" sz="2000">
                <a:latin typeface="Arial" panose="020B0604020202020204" pitchFamily="34" charset="0"/>
                <a:cs typeface="Arial" panose="020B0604020202020204" pitchFamily="34" charset="0"/>
                <a:hlinkClick r:id="rId5"/>
              </a:rPr>
              <a:t>dispatch@fundamentallabor.com</a:t>
            </a:r>
            <a:endParaRPr lang="en-US" sz="2000">
              <a:latin typeface="Arial" panose="020B0604020202020204" pitchFamily="34" charset="0"/>
              <a:cs typeface="Arial" panose="020B0604020202020204" pitchFamily="34" charset="0"/>
            </a:endParaRPr>
          </a:p>
          <a:p>
            <a:pPr algn="just"/>
            <a:endParaRPr lang="en-US" sz="2000">
              <a:latin typeface="Arial" panose="020B0604020202020204" pitchFamily="34" charset="0"/>
              <a:cs typeface="Arial" panose="020B0604020202020204" pitchFamily="34" charset="0"/>
            </a:endParaRPr>
          </a:p>
          <a:p>
            <a:pPr algn="just"/>
            <a:r>
              <a:rPr lang="en-US" sz="2000" b="1">
                <a:latin typeface="Arial" panose="020B0604020202020204" pitchFamily="34" charset="0"/>
                <a:cs typeface="Arial" panose="020B0604020202020204" pitchFamily="34" charset="0"/>
              </a:rPr>
              <a:t>Your Driver Manager will reach out today.</a:t>
            </a:r>
          </a:p>
        </p:txBody>
      </p:sp>
    </p:spTree>
    <p:extLst>
      <p:ext uri="{BB962C8B-B14F-4D97-AF65-F5344CB8AC3E}">
        <p14:creationId xmlns:p14="http://schemas.microsoft.com/office/powerpoint/2010/main" val="13447280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2693542"/>
            <a:ext cx="12191999" cy="1146982"/>
          </a:xfrm>
          <a:prstGeom prst="rect">
            <a:avLst/>
          </a:prstGeom>
          <a:solidFill>
            <a:srgbClr val="DC21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Rectangle 4"/>
          <p:cNvSpPr/>
          <p:nvPr/>
        </p:nvSpPr>
        <p:spPr>
          <a:xfrm>
            <a:off x="0" y="2727861"/>
            <a:ext cx="12192001" cy="1078343"/>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Title 1"/>
          <p:cNvSpPr txBox="1">
            <a:spLocks/>
          </p:cNvSpPr>
          <p:nvPr/>
        </p:nvSpPr>
        <p:spPr>
          <a:xfrm>
            <a:off x="1319174" y="2835957"/>
            <a:ext cx="9707222" cy="86214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b="1">
                <a:solidFill>
                  <a:prstClr val="white"/>
                </a:solidFill>
                <a:latin typeface="Arial" panose="020B0604020202020204" pitchFamily="34" charset="0"/>
                <a:cs typeface="Arial" panose="020B0604020202020204" pitchFamily="34" charset="0"/>
              </a:rPr>
              <a:t>Q &amp; A</a:t>
            </a:r>
          </a:p>
        </p:txBody>
      </p:sp>
    </p:spTree>
    <p:extLst>
      <p:ext uri="{BB962C8B-B14F-4D97-AF65-F5344CB8AC3E}">
        <p14:creationId xmlns:p14="http://schemas.microsoft.com/office/powerpoint/2010/main" val="1873990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437707" y="2582728"/>
            <a:ext cx="6007443" cy="2192172"/>
          </a:xfrm>
        </p:spPr>
        <p:txBody>
          <a:bodyPr>
            <a:normAutofit/>
          </a:bodyPr>
          <a:lstStyle/>
          <a:p>
            <a:pPr marL="0" indent="0" algn="just">
              <a:buNone/>
            </a:pPr>
            <a:r>
              <a:rPr lang="en-US" sz="2400">
                <a:latin typeface="Arial" panose="020B0604020202020204" pitchFamily="34" charset="0"/>
                <a:cs typeface="Arial" panose="020B0604020202020204" pitchFamily="34" charset="0"/>
              </a:rPr>
              <a:t>Veronica is the lead Driver Manager and works with the drivers and customers in the Philadelphia Metro, NY Metro, and North Jersey territories.  She also provides support to our other Driver Managers.</a:t>
            </a:r>
          </a:p>
          <a:p>
            <a:pPr marL="0" indent="0">
              <a:buNone/>
            </a:pPr>
            <a:endParaRPr lang="en-US" sz="1800"/>
          </a:p>
        </p:txBody>
      </p:sp>
      <p:sp>
        <p:nvSpPr>
          <p:cNvPr id="5" name="Rectangle 4"/>
          <p:cNvSpPr/>
          <p:nvPr/>
        </p:nvSpPr>
        <p:spPr>
          <a:xfrm>
            <a:off x="-190500" y="-43962"/>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833050" y="-23003"/>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Driver Manager Introduction</a:t>
            </a:r>
          </a:p>
        </p:txBody>
      </p:sp>
      <p:cxnSp>
        <p:nvCxnSpPr>
          <p:cNvPr id="7" name="Straight Connector 6"/>
          <p:cNvCxnSpPr/>
          <p:nvPr/>
        </p:nvCxnSpPr>
        <p:spPr>
          <a:xfrm>
            <a:off x="-190500" y="1323520"/>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1149456" y="4710291"/>
            <a:ext cx="3646982" cy="58782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pic>
        <p:nvPicPr>
          <p:cNvPr id="13" name="Picture 1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2298" y="1858164"/>
            <a:ext cx="3641299" cy="3641299"/>
          </a:xfrm>
          <a:prstGeom prst="rect">
            <a:avLst/>
          </a:prstGeom>
        </p:spPr>
      </p:pic>
      <p:sp>
        <p:nvSpPr>
          <p:cNvPr id="14" name="Rectangle 13"/>
          <p:cNvSpPr/>
          <p:nvPr/>
        </p:nvSpPr>
        <p:spPr>
          <a:xfrm>
            <a:off x="1149456" y="1858164"/>
            <a:ext cx="3644141" cy="3641299"/>
          </a:xfrm>
          <a:prstGeom prst="rect">
            <a:avLst/>
          </a:prstGeom>
          <a:solidFill>
            <a:srgbClr val="6B69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42E67"/>
              </a:solidFill>
            </a:endParaRPr>
          </a:p>
        </p:txBody>
      </p:sp>
      <p:pic>
        <p:nvPicPr>
          <p:cNvPr id="15" name="Picture 1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146615" y="1854089"/>
            <a:ext cx="3646982" cy="3646115"/>
          </a:xfrm>
          <a:prstGeom prst="rect">
            <a:avLst/>
          </a:prstGeom>
        </p:spPr>
      </p:pic>
      <p:sp>
        <p:nvSpPr>
          <p:cNvPr id="16" name="Rectangle 15"/>
          <p:cNvSpPr/>
          <p:nvPr/>
        </p:nvSpPr>
        <p:spPr>
          <a:xfrm>
            <a:off x="1149456" y="4710291"/>
            <a:ext cx="3646982" cy="587829"/>
          </a:xfrm>
          <a:prstGeom prst="rect">
            <a:avLst/>
          </a:prstGeom>
          <a:solidFill>
            <a:schemeClr val="bg1">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585137" y="4742595"/>
            <a:ext cx="2775620" cy="523220"/>
          </a:xfrm>
          <a:prstGeom prst="rect">
            <a:avLst/>
          </a:prstGeom>
          <a:noFill/>
        </p:spPr>
        <p:txBody>
          <a:bodyPr wrap="square" rtlCol="0">
            <a:spAutoFit/>
          </a:bodyPr>
          <a:lstStyle/>
          <a:p>
            <a:pPr algn="ctr"/>
            <a:r>
              <a:rPr lang="en-US" sz="2800" b="1">
                <a:solidFill>
                  <a:srgbClr val="142E67"/>
                </a:solidFill>
              </a:rPr>
              <a:t>Veronica </a:t>
            </a:r>
            <a:r>
              <a:rPr lang="en-US" sz="2800" b="1" err="1">
                <a:solidFill>
                  <a:srgbClr val="142E67"/>
                </a:solidFill>
              </a:rPr>
              <a:t>Paff</a:t>
            </a:r>
            <a:endParaRPr lang="en-US" sz="2800" b="1">
              <a:solidFill>
                <a:srgbClr val="142E67"/>
              </a:solidFill>
            </a:endParaRPr>
          </a:p>
        </p:txBody>
      </p:sp>
    </p:spTree>
    <p:extLst>
      <p:ext uri="{BB962C8B-B14F-4D97-AF65-F5344CB8AC3E}">
        <p14:creationId xmlns:p14="http://schemas.microsoft.com/office/powerpoint/2010/main" val="1672496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3008"/>
            <a:ext cx="10515600" cy="3295015"/>
          </a:xfrm>
        </p:spPr>
        <p:txBody>
          <a:bodyPr>
            <a:normAutofit fontScale="92500" lnSpcReduction="10000"/>
          </a:bodyPr>
          <a:lstStyle/>
          <a:p>
            <a:pPr algn="just">
              <a:buBlip>
                <a:blip r:embed="rId2"/>
              </a:buBlip>
            </a:pPr>
            <a:r>
              <a:rPr lang="en-US" sz="2400">
                <a:latin typeface="Arial" panose="020B0604020202020204" pitchFamily="34" charset="0"/>
                <a:cs typeface="Arial" panose="020B0604020202020204" pitchFamily="34" charset="0"/>
              </a:rPr>
              <a:t>Phone: 877-357-7776 extension 2. This phone is answered 24 hours a day every day of the year including holidays.</a:t>
            </a:r>
          </a:p>
          <a:p>
            <a:pPr algn="just">
              <a:buBlip>
                <a:blip r:embed="rId2"/>
              </a:buBlip>
            </a:pPr>
            <a:r>
              <a:rPr lang="en-US" sz="2400">
                <a:latin typeface="Arial" panose="020B0604020202020204" pitchFamily="34" charset="0"/>
                <a:cs typeface="Arial" panose="020B0604020202020204" pitchFamily="34" charset="0"/>
              </a:rPr>
              <a:t>Email: </a:t>
            </a:r>
            <a:r>
              <a:rPr lang="en-US" sz="2400">
                <a:latin typeface="Arial" panose="020B0604020202020204" pitchFamily="34" charset="0"/>
                <a:cs typeface="Arial" panose="020B0604020202020204" pitchFamily="34" charset="0"/>
                <a:hlinkClick r:id="rId3"/>
              </a:rPr>
              <a:t>dispatch@fundamentallabor.com</a:t>
            </a:r>
            <a:endParaRPr lang="en-US" sz="2400">
              <a:latin typeface="Arial" panose="020B0604020202020204" pitchFamily="34" charset="0"/>
              <a:cs typeface="Arial" panose="020B0604020202020204" pitchFamily="34" charset="0"/>
            </a:endParaRPr>
          </a:p>
          <a:p>
            <a:pPr algn="just">
              <a:spcAft>
                <a:spcPts val="600"/>
              </a:spcAft>
              <a:buBlip>
                <a:blip r:embed="rId2"/>
              </a:buBlip>
            </a:pPr>
            <a:r>
              <a:rPr lang="en-US" sz="2400">
                <a:latin typeface="Arial" panose="020B0604020202020204" pitchFamily="34" charset="0"/>
                <a:cs typeface="Arial" panose="020B0604020202020204" pitchFamily="34" charset="0"/>
              </a:rPr>
              <a:t>Hours of Operation:  </a:t>
            </a:r>
          </a:p>
          <a:p>
            <a:pPr lvl="1" algn="just">
              <a:buBlip>
                <a:blip r:embed="rId2"/>
              </a:buBlip>
            </a:pPr>
            <a:r>
              <a:rPr lang="en-US" sz="2200">
                <a:latin typeface="Arial" panose="020B0604020202020204" pitchFamily="34" charset="0"/>
                <a:cs typeface="Arial" panose="020B0604020202020204" pitchFamily="34" charset="0"/>
              </a:rPr>
              <a:t>Office hours for Driver Managers are 8:00 AM to 4:30 PM Monday through Friday. </a:t>
            </a:r>
          </a:p>
          <a:p>
            <a:pPr lvl="1" algn="just">
              <a:buBlip>
                <a:blip r:embed="rId2"/>
              </a:buBlip>
            </a:pPr>
            <a:r>
              <a:rPr lang="en-US" sz="2200">
                <a:latin typeface="Arial" panose="020B0604020202020204" pitchFamily="34" charset="0"/>
                <a:cs typeface="Arial" panose="020B0604020202020204" pitchFamily="34" charset="0"/>
              </a:rPr>
              <a:t>A Driver Manager is on call from 4:30 PM to 8:00 AM and all day Saturday, Sunday, and Holidays.</a:t>
            </a:r>
          </a:p>
          <a:p>
            <a:pPr marL="0" indent="0" algn="just">
              <a:buNone/>
            </a:pPr>
            <a:endParaRPr lang="en-US" sz="1100">
              <a:latin typeface="Arial" panose="020B0604020202020204" pitchFamily="34" charset="0"/>
              <a:cs typeface="Arial" panose="020B0604020202020204" pitchFamily="34" charset="0"/>
            </a:endParaRPr>
          </a:p>
          <a:p>
            <a:pPr marL="0" indent="0" algn="just">
              <a:buNone/>
            </a:pPr>
            <a:r>
              <a:rPr lang="en-US" sz="2400" b="1">
                <a:latin typeface="Arial" panose="020B0604020202020204" pitchFamily="34" charset="0"/>
                <a:cs typeface="Arial" panose="020B0604020202020204" pitchFamily="34" charset="0"/>
              </a:rPr>
              <a:t>Please remember that we are available at any time to help you so give us a call when the need arises.</a:t>
            </a:r>
          </a:p>
        </p:txBody>
      </p:sp>
      <p:pic>
        <p:nvPicPr>
          <p:cNvPr id="4" name="Content Placeholder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Contact Information</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2139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1262" y="1793851"/>
            <a:ext cx="10515600" cy="4006057"/>
          </a:xfrm>
        </p:spPr>
        <p:txBody>
          <a:bodyPr>
            <a:normAutofit/>
          </a:bodyPr>
          <a:lstStyle/>
          <a:p>
            <a:pPr marL="0" indent="0" algn="just">
              <a:buNone/>
            </a:pPr>
            <a:r>
              <a:rPr lang="en-US" sz="2400" b="1">
                <a:latin typeface="Arial" panose="020B0604020202020204" pitchFamily="34" charset="0"/>
                <a:cs typeface="Arial" panose="020B0604020202020204" pitchFamily="34" charset="0"/>
              </a:rPr>
              <a:t>Let your Driver Manager know the days and times you wish to work:</a:t>
            </a:r>
          </a:p>
          <a:p>
            <a:pPr marL="0" indent="0" algn="just">
              <a:buNone/>
            </a:pPr>
            <a:endParaRPr lang="en-US" sz="1100">
              <a:latin typeface="Arial" panose="020B0604020202020204" pitchFamily="34" charset="0"/>
              <a:cs typeface="Arial" panose="020B0604020202020204" pitchFamily="34" charset="0"/>
            </a:endParaRPr>
          </a:p>
          <a:p>
            <a:pPr algn="just">
              <a:buBlip>
                <a:blip r:embed="rId2"/>
              </a:buBlip>
            </a:pPr>
            <a:r>
              <a:rPr lang="en-US" sz="2400">
                <a:latin typeface="Arial" panose="020B0604020202020204" pitchFamily="34" charset="0"/>
                <a:cs typeface="Arial" panose="020B0604020202020204" pitchFamily="34" charset="0"/>
              </a:rPr>
              <a:t>Phone or email your Driver Manager every Friday and tell him what days you wish to work in the coming week. Your Driver Manager will enter your availability into our Driver Dispatch System.</a:t>
            </a:r>
          </a:p>
          <a:p>
            <a:pPr algn="just">
              <a:buBlip>
                <a:blip r:embed="rId2"/>
              </a:buBlip>
            </a:pPr>
            <a:r>
              <a:rPr lang="en-US" sz="2400">
                <a:latin typeface="Arial" panose="020B0604020202020204" pitchFamily="34" charset="0"/>
                <a:cs typeface="Arial" panose="020B0604020202020204" pitchFamily="34" charset="0"/>
              </a:rPr>
              <a:t>Let your Driver Manager know what days you need to be off or want off for vacation.</a:t>
            </a:r>
          </a:p>
          <a:p>
            <a:pPr algn="just">
              <a:buBlip>
                <a:blip r:embed="rId2"/>
              </a:buBlip>
            </a:pPr>
            <a:r>
              <a:rPr lang="en-US" sz="2400">
                <a:latin typeface="Arial" panose="020B0604020202020204" pitchFamily="34" charset="0"/>
                <a:cs typeface="Arial" panose="020B0604020202020204" pitchFamily="34" charset="0"/>
              </a:rPr>
              <a:t>Talk to your Driver Manager about any days that you may need to be done early or start later ahead of time. Your Driver Manager has the ability to work with our customers to try to accommodate your needs.</a:t>
            </a:r>
          </a:p>
        </p:txBody>
      </p:sp>
      <p:pic>
        <p:nvPicPr>
          <p:cNvPr id="4" name="Content Placeholder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09286" y="6233809"/>
            <a:ext cx="3176022" cy="428245"/>
          </a:xfrm>
          <a:prstGeom prst="rect">
            <a:avLst/>
          </a:prstGeom>
        </p:spPr>
      </p:pic>
      <p:sp>
        <p:nvSpPr>
          <p:cNvPr id="5" name="Rectangle 4"/>
          <p:cNvSpPr/>
          <p:nvPr/>
        </p:nvSpPr>
        <p:spPr>
          <a:xfrm>
            <a:off x="-172289" y="-1883"/>
            <a:ext cx="12562703" cy="1367482"/>
          </a:xfrm>
          <a:prstGeom prst="rect">
            <a:avLst/>
          </a:prstGeom>
          <a:solidFill>
            <a:srgbClr val="142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613954" y="40036"/>
            <a:ext cx="1112955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a:solidFill>
                  <a:schemeClr val="bg1"/>
                </a:solidFill>
                <a:latin typeface="Arial" panose="020B0604020202020204" pitchFamily="34" charset="0"/>
                <a:cs typeface="Arial" panose="020B0604020202020204" pitchFamily="34" charset="0"/>
              </a:rPr>
              <a:t>DM: Keys to Your Success: Availability</a:t>
            </a:r>
          </a:p>
        </p:txBody>
      </p:sp>
      <p:cxnSp>
        <p:nvCxnSpPr>
          <p:cNvPr id="7" name="Straight Connector 6"/>
          <p:cNvCxnSpPr/>
          <p:nvPr/>
        </p:nvCxnSpPr>
        <p:spPr>
          <a:xfrm>
            <a:off x="-172289" y="1365599"/>
            <a:ext cx="12562703" cy="0"/>
          </a:xfrm>
          <a:prstGeom prst="line">
            <a:avLst/>
          </a:prstGeom>
          <a:ln w="38100">
            <a:solidFill>
              <a:srgbClr val="DC212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6473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5016A654ED0F44A71797E4E916AD43" ma:contentTypeVersion="14" ma:contentTypeDescription="Create a new document." ma:contentTypeScope="" ma:versionID="8471a4b1758ac54c1499d7293a1fdfca">
  <xsd:schema xmlns:xsd="http://www.w3.org/2001/XMLSchema" xmlns:xs="http://www.w3.org/2001/XMLSchema" xmlns:p="http://schemas.microsoft.com/office/2006/metadata/properties" xmlns:ns2="e961e288-a87a-4329-a717-88726b283deb" xmlns:ns3="a52b6253-e484-4760-98d3-1fa4ef0579ca" targetNamespace="http://schemas.microsoft.com/office/2006/metadata/properties" ma:root="true" ma:fieldsID="60a46babbf35fe072e46387126fe3118" ns2:_="" ns3:_="">
    <xsd:import namespace="e961e288-a87a-4329-a717-88726b283deb"/>
    <xsd:import namespace="a52b6253-e484-4760-98d3-1fa4ef0579c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1e288-a87a-4329-a717-88726b283d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36ea2697-3677-4c0b-bb44-40cc8e6c6bf4"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Location" ma:index="14" nillable="true" ma:displayName="Location" ma:indexed="true"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2b6253-e484-4760-98d3-1fa4ef0579c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dc97da3-05ed-4272-aa95-75ba07f072a0}" ma:internalName="TaxCatchAll" ma:showField="CatchAllData" ma:web="a52b6253-e484-4760-98d3-1fa4ef0579c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961e288-a87a-4329-a717-88726b283deb">
      <Terms xmlns="http://schemas.microsoft.com/office/infopath/2007/PartnerControls"/>
    </lcf76f155ced4ddcb4097134ff3c332f>
    <TaxCatchAll xmlns="a52b6253-e484-4760-98d3-1fa4ef0579ca" xsi:nil="true"/>
  </documentManagement>
</p:properties>
</file>

<file path=customXml/itemProps1.xml><?xml version="1.0" encoding="utf-8"?>
<ds:datastoreItem xmlns:ds="http://schemas.openxmlformats.org/officeDocument/2006/customXml" ds:itemID="{87231780-99A1-4809-929A-2D5ADCE915C0}">
  <ds:schemaRefs>
    <ds:schemaRef ds:uri="a52b6253-e484-4760-98d3-1fa4ef0579ca"/>
    <ds:schemaRef ds:uri="e961e288-a87a-4329-a717-88726b283de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575D2C7-4CF2-43C8-9312-366189B3D216}">
  <ds:schemaRefs>
    <ds:schemaRef ds:uri="http://schemas.microsoft.com/sharepoint/v3/contenttype/forms"/>
  </ds:schemaRefs>
</ds:datastoreItem>
</file>

<file path=customXml/itemProps3.xml><?xml version="1.0" encoding="utf-8"?>
<ds:datastoreItem xmlns:ds="http://schemas.openxmlformats.org/officeDocument/2006/customXml" ds:itemID="{536F0A95-4FA8-44A8-9D14-7513DBBFFC02}">
  <ds:schemaRef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http://schemas.microsoft.com/office/2006/metadata/properties"/>
    <ds:schemaRef ds:uri="http://purl.org/dc/terms/"/>
    <ds:schemaRef ds:uri="a52b6253-e484-4760-98d3-1fa4ef0579ca"/>
    <ds:schemaRef ds:uri="e961e288-a87a-4329-a717-88726b283deb"/>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TotalTime>
  <Words>4606</Words>
  <Application>Microsoft Office PowerPoint</Application>
  <PresentationFormat>Widescreen</PresentationFormat>
  <Paragraphs>439</Paragraphs>
  <Slides>61</Slides>
  <Notes>22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61</vt:i4>
      </vt:variant>
    </vt:vector>
  </HeadingPairs>
  <TitlesOfParts>
    <vt:vector size="65" baseType="lpstr">
      <vt:lpstr>Arial</vt:lpstr>
      <vt:lpstr>Calibri</vt:lpstr>
      <vt:lpstr>Calibri Light</vt:lpstr>
      <vt:lpstr>Office Theme</vt:lpstr>
      <vt:lpstr>New Driver Orientation</vt:lpstr>
      <vt:lpstr>PowerPoint Presentation</vt:lpstr>
      <vt:lpstr>PowerPoint Presentation</vt:lpstr>
      <vt:lpstr>Driver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Accounting</vt:lpstr>
      <vt:lpstr>PowerPoint Presentation</vt:lpstr>
      <vt:lpstr>PowerPoint Presentation</vt:lpstr>
      <vt:lpstr>PowerPoint Presentation</vt:lpstr>
      <vt:lpstr>PowerPoint Presentation</vt:lpstr>
      <vt:lpstr>Risk Management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Meet the Rest of the Team</vt:lpstr>
      <vt:lpstr>Meet the Rest of the Team</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Driver Management</dc:title>
  <dc:creator>Jeff Muntz</dc:creator>
  <cp:lastModifiedBy>Shelby Prizer</cp:lastModifiedBy>
  <cp:revision>1</cp:revision>
  <cp:lastPrinted>2021-06-08T18:03:29Z</cp:lastPrinted>
  <dcterms:created xsi:type="dcterms:W3CDTF">2021-06-07T12:58:08Z</dcterms:created>
  <dcterms:modified xsi:type="dcterms:W3CDTF">2023-08-23T15:58:51Z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0x0101009A5016A654ED0F44A71797E4E916AD43</vt:lpwstr>
  </property>
  <property fmtid="{D5CDD505-2E9C-101B-9397-08002B2CF9AE}" pid="3" name="MediaServiceImageTags">
    <vt:lpwstr/>
  </property>
</Properties>
</file>